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486" r:id="rId3"/>
    <p:sldId id="532" r:id="rId4"/>
    <p:sldId id="531" r:id="rId5"/>
    <p:sldId id="506" r:id="rId6"/>
    <p:sldId id="507" r:id="rId7"/>
    <p:sldId id="554" r:id="rId8"/>
    <p:sldId id="509" r:id="rId9"/>
    <p:sldId id="508" r:id="rId10"/>
    <p:sldId id="503" r:id="rId11"/>
    <p:sldId id="521" r:id="rId12"/>
    <p:sldId id="504" r:id="rId13"/>
    <p:sldId id="502" r:id="rId14"/>
    <p:sldId id="523" r:id="rId15"/>
    <p:sldId id="524" r:id="rId16"/>
    <p:sldId id="522" r:id="rId17"/>
    <p:sldId id="525" r:id="rId18"/>
    <p:sldId id="528" r:id="rId19"/>
    <p:sldId id="527" r:id="rId20"/>
    <p:sldId id="529" r:id="rId21"/>
    <p:sldId id="510" r:id="rId22"/>
    <p:sldId id="535" r:id="rId23"/>
    <p:sldId id="530" r:id="rId24"/>
    <p:sldId id="490" r:id="rId25"/>
    <p:sldId id="536" r:id="rId26"/>
    <p:sldId id="489" r:id="rId27"/>
    <p:sldId id="537" r:id="rId28"/>
    <p:sldId id="491" r:id="rId29"/>
    <p:sldId id="495" r:id="rId30"/>
    <p:sldId id="492" r:id="rId31"/>
    <p:sldId id="493" r:id="rId32"/>
    <p:sldId id="494" r:id="rId33"/>
    <p:sldId id="533" r:id="rId34"/>
    <p:sldId id="498" r:id="rId35"/>
    <p:sldId id="499" r:id="rId36"/>
    <p:sldId id="540" r:id="rId37"/>
    <p:sldId id="500" r:id="rId38"/>
    <p:sldId id="541" r:id="rId39"/>
    <p:sldId id="512" r:id="rId40"/>
    <p:sldId id="513" r:id="rId41"/>
    <p:sldId id="542" r:id="rId42"/>
    <p:sldId id="488" r:id="rId43"/>
    <p:sldId id="497" r:id="rId44"/>
    <p:sldId id="543" r:id="rId45"/>
    <p:sldId id="557" r:id="rId46"/>
    <p:sldId id="538" r:id="rId47"/>
    <p:sldId id="539" r:id="rId48"/>
    <p:sldId id="526" r:id="rId49"/>
    <p:sldId id="534" r:id="rId50"/>
    <p:sldId id="544" r:id="rId51"/>
    <p:sldId id="559" r:id="rId52"/>
    <p:sldId id="545" r:id="rId53"/>
    <p:sldId id="424" r:id="rId54"/>
    <p:sldId id="514" r:id="rId55"/>
    <p:sldId id="515" r:id="rId56"/>
    <p:sldId id="516" r:id="rId57"/>
    <p:sldId id="482" r:id="rId58"/>
    <p:sldId id="553" r:id="rId59"/>
    <p:sldId id="517" r:id="rId60"/>
    <p:sldId id="547" r:id="rId61"/>
    <p:sldId id="548" r:id="rId62"/>
    <p:sldId id="549" r:id="rId63"/>
    <p:sldId id="550" r:id="rId64"/>
    <p:sldId id="551" r:id="rId65"/>
    <p:sldId id="552" r:id="rId66"/>
    <p:sldId id="546" r:id="rId67"/>
    <p:sldId id="437" r:id="rId68"/>
    <p:sldId id="555" r:id="rId69"/>
    <p:sldId id="556" r:id="rId70"/>
    <p:sldId id="558" r:id="rId71"/>
    <p:sldId id="435" r:id="rId72"/>
    <p:sldId id="483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0ED2E-3D69-483A-A1D3-737DA805A09E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F9B2D-85E6-4452-BFA0-3C1BE0D57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58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Notes Placeholder">
            <a:extLst>
              <a:ext uri="{FF2B5EF4-FFF2-40B4-BE49-F238E27FC236}">
                <a16:creationId xmlns:a16="http://schemas.microsoft.com/office/drawing/2014/main" id="{C146B8D7-5717-4C77-A939-CCFDC5B450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Notes Placeholder">
            <a:extLst>
              <a:ext uri="{FF2B5EF4-FFF2-40B4-BE49-F238E27FC236}">
                <a16:creationId xmlns:a16="http://schemas.microsoft.com/office/drawing/2014/main" id="{C146B8D7-5717-4C77-A939-CCFDC5B450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5787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20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19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13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02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41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50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56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F9B2D-85E6-4452-BFA0-3C1BE0D5783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96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E173-105E-40B1-A4EE-07EC8F368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B7040-C92C-4381-A50F-2CC247698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58B17-3E12-4F05-9533-75AF3A3FA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C2879-E28D-4C66-A84E-26F1912CD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29317-E029-4779-8E95-B43B2CF5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2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61F9-6124-4CFE-AA3C-F29F4651E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410C4-2AAC-48C3-8169-2E3A530E8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82DD7-41D0-4715-830E-FB31AECAD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D608A-F7BB-4FF9-9A2B-A5875B14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73E53-2ED8-4BB8-96F8-F06B3BB2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6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A3EC66-6CD3-4C0B-88B0-71C29C3A7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D32E3D-E2F8-48E3-93B8-40EF53891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3AF80-0E18-4F56-8199-7251B1314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D09A8-BAD9-429C-8F19-2D95BCFD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8CD79-F4A5-4446-87FA-89A54C9D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21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59D7A-65BB-452B-951B-3A7549E08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94C96-CCC5-462A-A444-41AE35405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2AD37-E197-4769-83EF-DC62C805D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28FB5-3FA4-4A48-9F7C-0DD800078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21C06-8F0E-449C-8269-9B3CFECE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26C4-3E53-4812-B9EB-7E2FBF94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35504-CEF5-49A2-BE59-17B579579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C738D-206E-4925-98E1-986C28019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BB9DB-A903-49BF-A672-DD41F10D6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2EFBC-060A-4B95-8207-FE187E5B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89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C2A5-C890-4A7C-8989-C3FF17A9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F35A9-4069-4CF3-883D-73F890610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F404A-593F-4392-83AA-0D6602591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4E7EF-E6BF-4258-A9A5-070F67497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9E511-973C-4EB2-8856-31B0A7DD1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55890-C20B-4EC0-B9CA-A5B4FEED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7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46CA-ECFC-46F4-92C8-7971828B2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C826C-C726-46CB-86CF-9E9005DEA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D722D-D028-4651-B088-1ED7B1898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F9B52-A740-417D-B909-4B990CF9B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BF32A-1265-42A8-95D1-BCC5CC7DB9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59AB30-F1D7-4790-8C17-15058BCD3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409102-922F-41FC-9E94-72F37C0A7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0B0D89-BD58-4506-911E-D1199061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2CF-5563-4A63-A52C-6548826C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7B175C-97A2-44E7-B409-8707C183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9979B-6D29-40EA-8200-2DE4A1ECE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AFD9-14A3-4FB5-8DCA-6E26434C1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05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E7C859-B69D-4674-9130-C04352A2A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B39868-341F-4D0A-9495-B8085F56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17662-132C-46A4-BF9D-49CAF1D8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1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0804-3C59-4D35-9E4B-26F5D2D8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1E632-6774-407B-ACD7-09E34A35A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6ACFC-3BA4-48DB-814B-5FA7CC9AB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9CACB-CF34-4777-BF9F-DB8A4064D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99546-A2CD-4C72-B21F-73F26E021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64A1D-670D-4EA0-80C5-02283DAA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82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1677-FD58-4325-8772-0D3C8178D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436B3E-9885-4EA3-AD98-771A01BF6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79BFE-86C6-462F-99B2-BCC4407C0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09AA6-B088-480F-B7B5-F5ACE1E4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E540B-19FA-4BD4-BA47-57EB063A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9950E-3F13-4BE6-BA7B-5A2FF8750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0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938F8D-D4BC-4EF4-A24A-39CF30F0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F1689-ADF4-42EB-9A1E-5C4009DE7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342E8-0EF8-409E-B4C5-3638EC7C93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34D63-B9C8-4C03-BEE1-E5EE606B8F38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9C65-F02A-4D12-8233-98608B718F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56894-268A-417F-A5E4-64DE3EE1E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82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co.org.uk/media/action-weve-taken/mpns/2618524/marriott-international-inc-mpn-20201030.pdf" TargetMode="External"/><Relationship Id="rId2" Type="http://schemas.openxmlformats.org/officeDocument/2006/relationships/hyperlink" Target="https://hospitalitytech.com/ico-fines-marriott-international-inc-ps184m-failing-keep-customers-personal-data-secur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radar.com/news/what-is-elasticsearch-and-why-is-it-involved-in-so-many-data-leaks" TargetMode="External"/><Relationship Id="rId2" Type="http://schemas.openxmlformats.org/officeDocument/2006/relationships/hyperlink" Target="https://github.com/nagwww/s3-lea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isomag.eccouncil.org/unprotected-elasticsearch-server-leaks-5-billion-record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pandasecurity.com/en/mediacenter/src/uploads/2010/12/operationpayback_loic.p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oonline.com/article/3258748/the-mirai-botnet-explained-how-teen-scammers-and-cctv-cameras-almost-brought-down-the-internet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ustice.gov/usao-nj/pr/justice-department-announces-charges-and-guilty-pleas-three-computer-crime-case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livesecurity.com/2020/09/02/kryptocibule-multitasking-multicurrency-cryptostealer/" TargetMode="External"/><Relationship Id="rId2" Type="http://schemas.openxmlformats.org/officeDocument/2006/relationships/hyperlink" Target="https://www.kaspersky.com/blog/the-big-four-banking-trojans/295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welivesecurity.com/2020/08/21/grandoreiro-banking-trojan-impersonates-spain-tax-agenc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welivesecurity.com/2020/08/21/grandoreiro-banking-trojan-impersonates-spain-tax-agenc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guardian.com/blog/top-10-finserv-data-breaches" TargetMode="External"/><Relationship Id="rId2" Type="http://schemas.openxmlformats.org/officeDocument/2006/relationships/hyperlink" Target="https://www.bleepingcomputer.com/news/security/gold-seller-jm-bullion-hacked-to-steal-customers-credit-car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wired.com/2016/05/insane-81m-bangladesh-bank-heist-heres-know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qz.com/1238297/a-hacker-alleged-to-have-stolen-e1-billion-from-bank-atms-was-arrested-in-alicante-spain/" TargetMode="External"/><Relationship Id="rId2" Type="http://schemas.openxmlformats.org/officeDocument/2006/relationships/hyperlink" Target="https://www.garlandtechnology.com/blog/how-hackers-stole-millions-from-bank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reatpost.com/lemon-duck-cryptocurrency-botnet/160046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ank_Security/status/132292628873944268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policja.pl/pol/aktualnosci/4627,Odpowie-za-wlamanie-na-strone-internetowa-policji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ank_Security/status/132292628873944268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ank_Security/status/132292628873944268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ank_Security/status/132292628873944268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rendmicro.com/trendlabs-security-intelligence/exposing-modular-adware-how-dealply-iserik-and-managex-persist-in-systems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vast.com/c-eternalblue" TargetMode="External"/><Relationship Id="rId2" Type="http://schemas.openxmlformats.org/officeDocument/2006/relationships/hyperlink" Target="https://securityintelligence.com/articles/wannacry-worm-ransomware-changed-cybersecurit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ublic.intel471.com/blog/revil-ransomware-interview-russian-osint-100-million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0xboogy/status/132476356553918464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zdnet.com/article/conti-ryuk-joins-the-ranks-of-ransomware-gangs-operating-data-leak-site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leepingcomputer.com/news/security/ransomware-attack-at-german-hospital-leads-to-death-of-patient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hyperlink" Target="https://scylla.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livesecurity.com/2020/04/30/new-sextortion-scam-claims-know-your-password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welivesecurity.com/2020/04/30/new-sextortion-scam-claims-know-your-password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security-magazine.com/news/fbi-bec-losses-soared-to-18/" TargetMode="External"/><Relationship Id="rId2" Type="http://schemas.openxmlformats.org/officeDocument/2006/relationships/hyperlink" Target="https://www.fbi.gov/scams-and-safety/common-scams-and-crimes/business-email-compromi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infosecurity-magazine.com/news/scammers-maga-hat-vendors-steal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techtarget.com/whatis/feature/SolarWinds-hack-explained-Everything-you-need-to-know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news.hitb.org/content/chinese-smartphone-maker-selling-devices-malware-pre-installed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infosecurity-magazine.com/news/fbicisa-warn-us-firms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apple-fixes-three-ios-zero-days-exploited-in-the-wild/" TargetMode="External"/><Relationship Id="rId2" Type="http://schemas.openxmlformats.org/officeDocument/2006/relationships/hyperlink" Target="https://support.apple.com/en-us/HT211929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ectrum.ieee.org/telecom/security/the-real-story-of-stuxnet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techtarget.com/whatis/feature/Colonial-Pipeline-hack-explained-Everything-you-need-to-know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rktech.com/wp-content/uploads/2019/09/7-metrics-of-security-operations-effectiveness-infographic.pdf" TargetMode="External"/><Relationship Id="rId2" Type="http://schemas.openxmlformats.org/officeDocument/2006/relationships/hyperlink" Target="https://www.optiv.com/cybersecurity-dictionar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rowdstrike.com/blog/crowdstrike-discusses-breakout-time-in-an-article-on-dark-reading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owdstrike.com/global-threat-report/" TargetMode="External"/><Relationship Id="rId2" Type="http://schemas.openxmlformats.org/officeDocument/2006/relationships/hyperlink" Target="https://go.crowdstrike.com/rs/281-OBQ-266/images/Report2020CrowdStrikeGlobalThreatReport.pdf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security-magazine.com/news/attacker-breakout-time-halves-in/" TargetMode="External"/><Relationship Id="rId2" Type="http://schemas.openxmlformats.org/officeDocument/2006/relationships/hyperlink" Target="https://go.crowdstrike.com/rs/281-OBQ-266/images/Report2020CrowdStrikeGlobalThreatReport.pdf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investors.fireeye.com/news-releases/news-release-details/fireeye-mandiant-m-trends-2020-report-reveals-cyber-criminals" TargetMode="External"/><Relationship Id="rId2" Type="http://schemas.openxmlformats.org/officeDocument/2006/relationships/hyperlink" Target="https://www.infocyte.com/blog/2016/7/26/how-many-days-does-it-take-to-discover-a-breach-the-answer-may-shock-you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9_xaxQHpWaa4O_Son4Gx0YOIzlcBWMsdvePFX68EKU/edit#gid=206959820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9_xaxQHpWaa4O_Son4Gx0YOIzlcBWMsdvePFX68EKU/edit#gid=206959820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9_xaxQHpWaa4O_Son4Gx0YOIzlcBWMsdvePFX68EKU/edit#gid=206959820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9_xaxQHpWaa4O_Son4Gx0YOIzlcBWMsdvePFX68EKU/edit#gid=206959820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9_xaxQHpWaa4O_Son4Gx0YOIzlcBWMsdvePFX68EKU/edit#gid=206959820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9_xaxQHpWaa4O_Son4Gx0YOIzlcBWMsdvePFX68EKU/edit#gid=206959820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youtube.com/watch?v=4Ac1vqdnZRY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yware.com/news/trickbot-rises-from-the-ashes-d02b0e92" TargetMode="External"/><Relationship Id="rId2" Type="http://schemas.openxmlformats.org/officeDocument/2006/relationships/hyperlink" Target="https://www.dragos.com/wp-content/uploads/TRISIS-0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ireeye.com/blog/threat-research/2020/12/evasive-attacker-leverages-solarwinds-supply-chain-compromises-with-sunburst-backdoor.html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Ilm5PTL4r8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atos.net/en/lp/securitydive/risks-from-the-cyberattacks-ru-ua-conflict" TargetMode="External"/><Relationship Id="rId2" Type="http://schemas.openxmlformats.org/officeDocument/2006/relationships/hyperlink" Target="https://time.com/6153902/russia-major-cyber-attacks-invasion-ukrain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unity.riskiq.com/article/9795a1c9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forum.org/agenda/2021/10/protecting-critical-infrastructure-from-cyber-pandemic/" TargetMode="External"/><Relationship Id="rId2" Type="http://schemas.openxmlformats.org/officeDocument/2006/relationships/hyperlink" Target="https://www.bitchute.com/video/S2F97XkhpXp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cyberpolygon.com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object 5">
            <a:extLst>
              <a:ext uri="{FF2B5EF4-FFF2-40B4-BE49-F238E27FC236}">
                <a16:creationId xmlns:a16="http://schemas.microsoft.com/office/drawing/2014/main" id="{09785C8B-E4CC-4233-93CF-CD6D7AC4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343" y="0"/>
            <a:ext cx="9200670" cy="899032"/>
          </a:xfrm>
          <a:solidFill>
            <a:schemeClr val="tx1">
              <a:alpha val="78822"/>
            </a:schemeClr>
          </a:solidFill>
        </p:spPr>
        <p:txBody>
          <a:bodyPr>
            <a:normAutofit fontScale="90000"/>
          </a:bodyPr>
          <a:lstStyle/>
          <a:p>
            <a:pPr marL="21613" indent="-11527" algn="ctr">
              <a:lnSpc>
                <a:spcPct val="81000"/>
              </a:lnSpc>
            </a:pPr>
            <a:r>
              <a:rPr lang="en-US" altLang="en-US" sz="354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Wykrywanie</a:t>
            </a:r>
            <a:r>
              <a:rPr lang="en-US" altLang="en-US" sz="354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reagowanie na incydenty bezpieczeństwa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C9004B5-1BFF-486E-BFEA-9330C6A7C3D7}"/>
              </a:ext>
            </a:extLst>
          </p:cNvPr>
          <p:cNvSpPr txBox="1"/>
          <p:nvPr/>
        </p:nvSpPr>
        <p:spPr>
          <a:xfrm>
            <a:off x="1540329" y="4651242"/>
            <a:ext cx="9151684" cy="551689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lIns="0" tIns="0" rIns="0" bIns="0">
            <a:spAutoFit/>
          </a:bodyPr>
          <a:lstStyle/>
          <a:p>
            <a:pPr marL="11527" algn="ctr">
              <a:defRPr/>
            </a:pPr>
            <a:r>
              <a:rPr lang="en-US" sz="3585" err="1">
                <a:solidFill>
                  <a:schemeClr val="bg1"/>
                </a:solidFill>
                <a:latin typeface="Arial"/>
                <a:cs typeface="Arial"/>
              </a:rPr>
              <a:t>Wykład</a:t>
            </a:r>
            <a:r>
              <a:rPr lang="en-US" sz="3585">
                <a:solidFill>
                  <a:schemeClr val="bg1"/>
                </a:solidFill>
                <a:latin typeface="Arial"/>
                <a:cs typeface="Arial"/>
              </a:rPr>
              <a:t> #VII – Wybrane przykłady i statystyki</a:t>
            </a:r>
            <a:endParaRPr sz="3585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F3858F5-AD12-48FA-8419-75EE9261B8E3}"/>
              </a:ext>
            </a:extLst>
          </p:cNvPr>
          <p:cNvSpPr txBox="1"/>
          <p:nvPr/>
        </p:nvSpPr>
        <p:spPr>
          <a:xfrm>
            <a:off x="7395563" y="3561550"/>
            <a:ext cx="27375" cy="6277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sz="408" spc="-36">
                <a:solidFill>
                  <a:srgbClr val="9E9C9E"/>
                </a:solidFill>
                <a:latin typeface="Times New Roman"/>
                <a:cs typeface="Times New Roman"/>
              </a:rPr>
              <a:t>'</a:t>
            </a:r>
            <a:endParaRPr sz="408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5" y="390525"/>
            <a:ext cx="10700239" cy="66995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Przykład - Mariott breach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409B-0C01-4978-A634-0C0C797DA9C7}"/>
              </a:ext>
            </a:extLst>
          </p:cNvPr>
          <p:cNvSpPr txBox="1"/>
          <p:nvPr/>
        </p:nvSpPr>
        <p:spPr>
          <a:xfrm>
            <a:off x="111002" y="5301753"/>
            <a:ext cx="12080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Źródło: </a:t>
            </a:r>
          </a:p>
          <a:p>
            <a:r>
              <a:rPr lang="en-US" sz="2000">
                <a:hlinkClick r:id="rId2"/>
              </a:rPr>
              <a:t>https://hospitalitytech.com/ico-fines-marriott-international-inc-ps184m-failing-keep-customers-personal-data-secure</a:t>
            </a:r>
            <a:endParaRPr lang="en-US" sz="2000"/>
          </a:p>
          <a:p>
            <a:r>
              <a:rPr lang="en-US" sz="2000"/>
              <a:t>Raport: </a:t>
            </a:r>
            <a:r>
              <a:rPr lang="en-US" sz="200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https://ico.org.uk/media/action-weve-taken/mpns/2618524/marriott-international-inc-mpn-20201030.pdf</a:t>
            </a:r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7C534-A12E-4F2F-AD8C-FA32464A507B}"/>
              </a:ext>
            </a:extLst>
          </p:cNvPr>
          <p:cNvSpPr txBox="1"/>
          <p:nvPr/>
        </p:nvSpPr>
        <p:spPr>
          <a:xfrm>
            <a:off x="508958" y="1259457"/>
            <a:ext cx="111108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Wyciek objął 339 milionów rekordów klientów (według szacunków) sieci hoteli Mariott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Przyczyną było włamanie do Starwood Hotels  Resorts Worldwide Inc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Incydent trwał od roku 2014 do 2018!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Dane obejmowały między innymi imiona, nazwiska, adresy email, numery telefonów, numery paszportów, czasy zameldowania/wymeldowania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 związku z niedopełnieniem obowiązków wynikających z RODO (ang. GDPR - General Data Protection Act), Mariott został ukarany przez ICO (Information Comissioner's Office) karą 18.3 milionów funtów brytyjskich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GDPR w UK zaczęło obowiązywać 25-go maja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Uproszczony przebieg ataku: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atak na aplikację webową, instalacja webshella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odnalezienie haseł pasujących do innych systemów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lateral movement, włamanie do bazy danych zawierającej rekordy klientów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 raporcie ICO zwraca uwagę na niewystarczający monitoring zdarzeń bezpieczeństwa (niesprawny SIEM)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4834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5" y="390525"/>
            <a:ext cx="11774877" cy="66995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Mariott breach - konkluzje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6317C1-6193-4729-9A6C-A8DAE9C1F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036" y="1060476"/>
            <a:ext cx="8252020" cy="57324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80092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5" y="390525"/>
            <a:ext cx="10700239" cy="66995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Inne przykłady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409B-0C01-4978-A634-0C0C797DA9C7}"/>
              </a:ext>
            </a:extLst>
          </p:cNvPr>
          <p:cNvSpPr txBox="1"/>
          <p:nvPr/>
        </p:nvSpPr>
        <p:spPr>
          <a:xfrm>
            <a:off x="367223" y="1450717"/>
            <a:ext cx="1127846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hlinkClick r:id="rId2"/>
              </a:rPr>
              <a:t>https://threatpost.com/millions-hotel-guests-worldwide-data-leak/161044/</a:t>
            </a:r>
          </a:p>
          <a:p>
            <a:r>
              <a:rPr lang="en-US" sz="2000">
                <a:hlinkClick r:id="rId2"/>
              </a:rPr>
              <a:t>https://threatpost.com/growdiaries-emails-passwords-cannabis-growers/160969/</a:t>
            </a:r>
          </a:p>
          <a:p>
            <a:r>
              <a:rPr lang="en-US" sz="2000">
                <a:hlinkClick r:id="rId2"/>
              </a:rPr>
              <a:t>https://krebsonsecurity.com/2013/10/adobe-breach-impacted-at-least-38-million-users/</a:t>
            </a:r>
          </a:p>
          <a:p>
            <a:r>
              <a:rPr lang="en-US" sz="2000">
                <a:hlinkClick r:id="rId2"/>
              </a:rPr>
              <a:t>https://www.csoonline.com/article/3132533/researcher-says-adult-friend-finder-vulnerable-to-file-inclusion-vulnerabilities.html</a:t>
            </a:r>
          </a:p>
          <a:p>
            <a:r>
              <a:rPr lang="en-US" sz="2000">
                <a:hlinkClick r:id="rId2"/>
              </a:rPr>
              <a:t>https://www.csoonline.com/article/2157782/security-awareness-raising-awareness-quickly-the-ebay-database-compromise.html</a:t>
            </a:r>
          </a:p>
          <a:p>
            <a:r>
              <a:rPr lang="en-US" sz="2000">
                <a:hlinkClick r:id="rId2"/>
              </a:rPr>
              <a:t>https://www.csoonline.com/article/3444488/equifax-data-breach-faq-what-happened-who-was-affected-what-was-the-impact.html</a:t>
            </a:r>
          </a:p>
          <a:p>
            <a:r>
              <a:rPr lang="en-US" sz="2000">
                <a:hlinkClick r:id="rId2"/>
              </a:rPr>
              <a:t>https://dubsmash.com/user-notice</a:t>
            </a:r>
          </a:p>
          <a:p>
            <a:r>
              <a:rPr lang="en-US" sz="2000">
                <a:hlinkClick r:id="rId2"/>
              </a:rPr>
              <a:t>https://www.csoonline.com/article/2935814/lessons-from-the-heartland-payment-systems-data-breach-redux.html</a:t>
            </a:r>
          </a:p>
          <a:p>
            <a:r>
              <a:rPr lang="en-US" sz="2000">
                <a:hlinkClick r:id="rId2"/>
              </a:rPr>
              <a:t>https://support.canva.com/contact/customer-support/may-24-security-incident-faqs/</a:t>
            </a:r>
          </a:p>
          <a:p>
            <a:r>
              <a:rPr lang="en-US" sz="2000">
                <a:hlinkClick r:id="rId2"/>
              </a:rPr>
              <a:t>https://github.com/nagwww/s3-leaks</a:t>
            </a:r>
            <a:endParaRPr lang="en-US" sz="2000"/>
          </a:p>
          <a:p>
            <a:r>
              <a:rPr lang="en-US" sz="2000">
                <a:hlinkClick r:id="rId3"/>
              </a:rPr>
              <a:t>https://www.techradar.com/news/what-is-elasticsearch-and-why-is-it-involved-in-so-many-data-leaks</a:t>
            </a:r>
            <a:endParaRPr lang="en-US" sz="2000"/>
          </a:p>
          <a:p>
            <a:r>
              <a:rPr lang="en-US" sz="2000">
                <a:hlinkClick r:id="rId4"/>
              </a:rPr>
              <a:t>https://cisomag.eccouncil.org/uprotected-elasticsearch-server-leaks-5-billion-records/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57322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10700239" cy="66995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Botnet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82853" y="1546586"/>
            <a:ext cx="107002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Duża ilość komputerów zainfekowanych tym samym trojanem (RAT - Remote Administration Tool), zarządzanym przez tego operatora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Zdalne zarządzanie zainfekowanym systemem to po prostu C&amp;C (Command and Control, C2 - w nomenklaturze ATT&amp;CK MATRIX)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Popularną formą takiej infrastruktury były trojany wyposażone w klienta IRC (Internet Relay Chat) -&gt; zarządzanie odbywało się poprzez dedykowany kanał (czatroom), gdzie operator siedział razem ze swoimi botami </a:t>
            </a:r>
            <a:r>
              <a:rPr lang="pl-PL"/>
              <a:t>😉</a:t>
            </a:r>
            <a:endParaRPr lang="en-US" sz="2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DA28-4BCD-4D4B-AD6F-15702BEAE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205" y="203722"/>
            <a:ext cx="1510495" cy="10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37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3B8351-E679-4B9A-8DA0-F4E3A8AD1E6A}"/>
              </a:ext>
            </a:extLst>
          </p:cNvPr>
          <p:cNvSpPr txBox="1"/>
          <p:nvPr/>
        </p:nvSpPr>
        <p:spPr>
          <a:xfrm>
            <a:off x="0" y="6488668"/>
            <a:ext cx="1058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2"/>
              </a:rPr>
              <a:t>https://www.pandasecurity.com/en/mediacenter/src/uploads/2010/12/operationpayback_loic.png</a:t>
            </a:r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ADDA0-FA8F-40F8-93A0-1197047BC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54" y="0"/>
            <a:ext cx="10519750" cy="654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35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10700239" cy="66995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Botnet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73599" y="1329513"/>
            <a:ext cx="1070023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Dzisiejsze botnety rzadko używają IRC jako kanału C2, ponieważ IRC jest: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łatwy w wykryciu (protokół jest obecnie bardzo rzadko wykorzystywany)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scentralizowany (architektura klient -&gt; serwer), co powoduje, że stosunkowo łatwo jest taki botnet zniszczyć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Aktualnie najpopularniejszym kanałem C2 jest HTTPS (również przy manualnym operowaniu niewielką liczbą implantów, jako przeciwieństwa botnetu), powodem jest popularność HTTPS w ruchu sieciowym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Jako C2 używane bywają też protokoły P2P oraz popularne serwisy dostępne po HTTP (np. github/media społecznościowe)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DA28-4BCD-4D4B-AD6F-15702BEAE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205" y="203722"/>
            <a:ext cx="1510495" cy="10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19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10700239" cy="66995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DDoS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44060" y="1235320"/>
            <a:ext cx="1070023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Rozproszony atak odmowy usługi (Distributed Denial of Service)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Popularny internetowy atak na dostępność (Availability) wybranego serwera/usługi/sieci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Polega na wysyłaniu maksymalnej osiągalnej ilości jakichkolwiek danych na adres celu, z jak największej ilości systemów komputerowych (dlatego atak nazywany jest rozproszonym)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Sumaryczna przepustowość wyjściowa komputerów użytych w ataku przekracza przepustowość wejściową celu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Efekt: cel jest efektywnie pozbawiony łączności z Internetem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Ataki DDoS przeprowadza się za pomocą botnetów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85863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10700239" cy="66995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Przykład - Mirai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73599" y="1329513"/>
            <a:ext cx="107002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12 października 2016 znacząca część Internetu na wschodnim wybrzeżu USA stała się niedostępna w wyniku masowego ataku DDoS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Początkowo podejrzewano, że za atakiem stoi obce mocarstwo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Botnet Mirai został zbudowany z zainfekowanych urządzeń IoT (Internet of Things), przede wszystkim domowych routerów, poprzez masowe ataki próbujące uwierzytelnić się z domyślnie ustawionym hasłem (np. admin:admin)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19 września 2016 za pomocą Mirai zaatakowano OVH (DDoS)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Kilka dni później twócy opublikowali kod, by utrudnić atrybucję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Kod zawierał frazy po rosyjsku, celem zmylenia atrybucji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Według FBI, atak z 12 października był najprawdopodobniej wycelowany w należące do Microsoft serwery gier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Za botnetem stało kilku dwudziestolatków z USA (skazani w grudniu 2017 )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DA28-4BCD-4D4B-AD6F-15702BEAE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205" y="203722"/>
            <a:ext cx="1510495" cy="1017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185011-BB70-42A6-97B2-2FDBB4D53748}"/>
              </a:ext>
            </a:extLst>
          </p:cNvPr>
          <p:cNvSpPr txBox="1"/>
          <p:nvPr/>
        </p:nvSpPr>
        <p:spPr>
          <a:xfrm>
            <a:off x="125491" y="5607756"/>
            <a:ext cx="11992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https://www.csoonline.com/article/3258748/the-mirai-botnet-explained-how-teen-scammers-and-cctv-cameras-almost-brought-down-the-internet.html</a:t>
            </a:r>
            <a:endParaRPr lang="en-US"/>
          </a:p>
          <a:p>
            <a:r>
              <a:rPr lang="pl-PL">
                <a:hlinkClick r:id="rId4"/>
              </a:rPr>
              <a:t>https://www.justice.gov/usao-nj/pr/justice-department-announces-charges-and-guilty-pleas-three-computer-crime-cases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34316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268765" cy="1321724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Ataki na klientów systemów płatniczych - trojany bankowe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110518" y="5711708"/>
            <a:ext cx="12081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Źródło: </a:t>
            </a:r>
            <a:br>
              <a:rPr lang="en-US" sz="2000"/>
            </a:br>
            <a:r>
              <a:rPr lang="en-US" sz="2000">
                <a:hlinkClick r:id="rId2"/>
              </a:rPr>
              <a:t>https://www.kaspersky.com/blog/the-big-four-banking-trojans/2956/</a:t>
            </a:r>
            <a:br>
              <a:rPr lang="en-US" sz="2000"/>
            </a:br>
            <a:r>
              <a:rPr lang="en-US" sz="2000">
                <a:hlinkClick r:id="rId3"/>
              </a:rPr>
              <a:t>https://www.welivesecurity.com/2020/09/02/kryptocibule-multitasking-multicurrency-cryptostealer/</a:t>
            </a:r>
            <a:r>
              <a:rPr lang="en-US" sz="2000"/>
              <a:t> </a:t>
            </a:r>
            <a:endParaRPr lang="en-US" sz="200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DE866-4134-4219-A297-C52369306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937" y="119941"/>
            <a:ext cx="1693863" cy="1115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4DB1F0-5CCC-4560-BBE3-14630945C8EA}"/>
              </a:ext>
            </a:extLst>
          </p:cNvPr>
          <p:cNvSpPr txBox="1"/>
          <p:nvPr/>
        </p:nvSpPr>
        <p:spPr>
          <a:xfrm>
            <a:off x="349536" y="1574517"/>
            <a:ext cx="111224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Trojany bankowe (ang. </a:t>
            </a:r>
            <a:r>
              <a:rPr lang="en-US" i="1"/>
              <a:t>banking trojans</a:t>
            </a:r>
            <a:r>
              <a:rPr lang="en-US"/>
              <a:t>) to malware stworzony z myślą o atakowaniu zwykłych użytkowników (systemy Windows, rzadziej MacOS)</a:t>
            </a:r>
          </a:p>
          <a:p>
            <a:r>
              <a:rPr lang="en-US"/>
              <a:t>Celem jest kradzież indywidualnych danych finansowych, np: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poświadczeń uwierzytelniających (identyfikator użytkownika oraz hasło/PIN) 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bankowości elektronicznej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serwisów płatniczych typu PayPal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poświadczeń uwierzytelniających płatności, tj. dane kart płatniczych: numer, miesiąc + rok ważności, kod CVV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podmienianie docelowych numerów kont w schowku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podmienianie  docelowych numerów kont w pamięci przeglądarki (Man In The Browser)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ostatnimi czasy grono to poszerzyło się o tzw. Crypto Stealery/Crypto Jackery, wykradające kryptowaluty: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poprzez podmianę adresu docelowego portfela w schowku / pamięci przeglądarki (Man In The Browser)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klucze do portfeli kryptowalut (np. BitCoin, LiteCoin, Ethereum, Monero)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danych uwierzytelniających do internetowych serwisów świadczących usługi kryptowalutowe, tj.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giełdy wymiany kryptowalut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kryptowalutowe portfele online</a:t>
            </a:r>
          </a:p>
        </p:txBody>
      </p:sp>
    </p:spTree>
    <p:extLst>
      <p:ext uri="{BB962C8B-B14F-4D97-AF65-F5344CB8AC3E}">
        <p14:creationId xmlns:p14="http://schemas.microsoft.com/office/powerpoint/2010/main" val="2081400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268765" cy="1321724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Przykład - Grandoreio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110518" y="6337949"/>
            <a:ext cx="1208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Źródło: </a:t>
            </a:r>
            <a:r>
              <a:rPr lang="en-US" sz="2000">
                <a:hlinkClick r:id="rId2"/>
              </a:rPr>
              <a:t>https://www.welivesecurity.com/2020/08/21/grandoreiro-banking-trojan-impersonates-spain-tax-agency/</a:t>
            </a:r>
            <a:endParaRPr lang="en-US" sz="200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DE866-4134-4219-A297-C52369306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937" y="119941"/>
            <a:ext cx="1693863" cy="1115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94307C-E33F-4B54-86FA-FD35BF335FCE}"/>
              </a:ext>
            </a:extLst>
          </p:cNvPr>
          <p:cNvSpPr txBox="1"/>
          <p:nvPr/>
        </p:nvSpPr>
        <p:spPr>
          <a:xfrm>
            <a:off x="582654" y="1355744"/>
            <a:ext cx="10700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11-tego sierpnia 2020 wielu Hiszpanów otrzymało wiadomość email rzekomo pochodzącą od urzędu skarbowego (Agencia Tributaria) z adresu contato@acessofinanceiro.com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C8539-7BDC-45EE-AC9E-05EB0B875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7" y="2236296"/>
            <a:ext cx="70199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91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2187EED-4B2B-46C8-B803-F000C5D733D9}"/>
              </a:ext>
            </a:extLst>
          </p:cNvPr>
          <p:cNvSpPr txBox="1">
            <a:spLocks/>
          </p:cNvSpPr>
          <p:nvPr/>
        </p:nvSpPr>
        <p:spPr>
          <a:xfrm>
            <a:off x="771726" y="417564"/>
            <a:ext cx="10700239" cy="669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Podmiana witryny internetowej</a:t>
            </a:r>
            <a:endParaRPr lang="en-US" sz="4356" b="1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7A20C2-EF3A-464C-B0F1-ECBF39AE6A3D}"/>
              </a:ext>
            </a:extLst>
          </p:cNvPr>
          <p:cNvSpPr txBox="1"/>
          <p:nvPr/>
        </p:nvSpPr>
        <p:spPr>
          <a:xfrm>
            <a:off x="771726" y="1339272"/>
            <a:ext cx="108568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Ang. </a:t>
            </a:r>
            <a:r>
              <a:rPr lang="en-US" sz="2400" i="1"/>
              <a:t>website defacement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Podmiana zawartości strony internetowej może nastąpić w wyniku: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włamania na serwer HTTP, na którym hostowana jest witryna,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włamania na jeden z serwerów HTTP, na którym hostowany jest jakiś element interfejsu witryny (np. skrypt JavaScript),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włamania do panelu administracyjnego zarządzającego treścią,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przejęcia kontroli nad domeną wskazującą na witrynę (i skonfigurowanie domeny tak, by wskazywała na kontrolowany przez atakującego adres IP),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znalezienia i wykorzystania luki typu Stored XSS (wstrzyknięcie kodu JavaScript)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Za tego typu incydentami najczęściej stoją: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tak zwani lone wolves (samotnicy mający motyw osobisty, np. zemsta),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hacktywiści (ideologia),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script kiddies (chęć popisania się).</a:t>
            </a:r>
            <a:endParaRPr lang="pl-PL" sz="2400"/>
          </a:p>
        </p:txBody>
      </p:sp>
    </p:spTree>
    <p:extLst>
      <p:ext uri="{BB962C8B-B14F-4D97-AF65-F5344CB8AC3E}">
        <p14:creationId xmlns:p14="http://schemas.microsoft.com/office/powerpoint/2010/main" val="2043680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268765" cy="1321724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Przykład - Grandoreio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110518" y="6337949"/>
            <a:ext cx="1208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Źródło: </a:t>
            </a:r>
            <a:r>
              <a:rPr lang="en-US" sz="2000">
                <a:hlinkClick r:id="rId2"/>
              </a:rPr>
              <a:t>https://www.welivesecurity.com/2020/08/21/grandoreiro-banking-trojan-impersonates-spain-tax-agency/</a:t>
            </a:r>
            <a:endParaRPr lang="en-US" sz="200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DE866-4134-4219-A297-C52369306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937" y="119941"/>
            <a:ext cx="1693863" cy="1115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94307C-E33F-4B54-86FA-FD35BF335FCE}"/>
              </a:ext>
            </a:extLst>
          </p:cNvPr>
          <p:cNvSpPr txBox="1"/>
          <p:nvPr/>
        </p:nvSpPr>
        <p:spPr>
          <a:xfrm>
            <a:off x="582654" y="1355744"/>
            <a:ext cx="107002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email zawierał link do archiwum ZIP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z treści wynikało, że w archiwum znajduje się dokument, w którym znajdują się detale dotyczące płatności, do wniesienia której rzekomo zobowiązany był odbiorca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w archiwum znajdował się plik wykonywalny w formacie MSI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F455F-1F89-470F-AEB1-19426D86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37" y="2729692"/>
            <a:ext cx="4829175" cy="354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4C5AE-2823-43AF-BF44-6DA55A6D7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512" y="2802760"/>
            <a:ext cx="6862878" cy="166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78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161925"/>
            <a:ext cx="11282722" cy="108751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Bezpośrednie ataki na instytucje finansowe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745880" y="1433096"/>
            <a:ext cx="1119285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/>
              <a:t>W przeciwieństwie do zwykłych użytkowników, banki inwestują ogromne pieniądze w zabezpieczenia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/>
              <a:t>Wobec tego, zgodnie z zasadą podążania ścieżką najmniejszego oporu, znacznie łatwiej włamać się do komputera klienta, niż do serwera banku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/>
              <a:t>Włamanie do banku jest jednak </a:t>
            </a:r>
            <a:r>
              <a:rPr lang="en-US" sz="2300" u="sng"/>
              <a:t>znacznie bardziej opłacalne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/>
              <a:t>Znanych jest wiele przypadków włamań do instytucji finansowych, gdzie przestępcy ukradli dane personalne klientów; </a:t>
            </a:r>
            <a:r>
              <a:rPr lang="en-US" sz="2300">
                <a:hlinkClick r:id="rId2"/>
              </a:rPr>
              <a:t>https://www.bleepingcomputer.com/news/security/gold-seller-jm-bullion-hacked-to-steal-customers-credit-cards/, </a:t>
            </a:r>
            <a:endParaRPr lang="en-US" sz="23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>
                <a:hlinkClick r:id="rId2"/>
              </a:rPr>
              <a:t>https://securityboulevard.com/2020/09/eterbase-exchange-hacked-hackers-stole-5-4-mn/</a:t>
            </a:r>
            <a:r>
              <a:rPr lang="en-US" sz="2300"/>
              <a:t>, </a:t>
            </a:r>
            <a:r>
              <a:rPr lang="en-US" sz="2300">
                <a:hlinkClick r:id="rId3"/>
              </a:rPr>
              <a:t>https://digitalguardian.com/blog/top-10-finserv-data-breaches</a:t>
            </a:r>
            <a:r>
              <a:rPr lang="en-US" sz="2300"/>
              <a:t>) - incydenty z kategorii wycieków danych.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/>
              <a:t>Znane są jednak przypadki włamań, których następstwem było wyprowadzenie znacznych środków finansowych z banków!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9FE4A-EF91-4037-99DA-BD0904E70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793" y="-1"/>
            <a:ext cx="1435207" cy="108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99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161925"/>
            <a:ext cx="10700239" cy="108751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Bezpośrednie ataki na instytucje finansowe - Bangladesh 2016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E9B36-CC62-4E17-A701-770E1E25A0C6}"/>
              </a:ext>
            </a:extLst>
          </p:cNvPr>
          <p:cNvSpPr txBox="1"/>
          <p:nvPr/>
        </p:nvSpPr>
        <p:spPr>
          <a:xfrm>
            <a:off x="173226" y="6049744"/>
            <a:ext cx="11723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</a:t>
            </a:r>
          </a:p>
          <a:p>
            <a:r>
              <a:rPr lang="en-US">
                <a:hlinkClick r:id="rId2"/>
              </a:rPr>
              <a:t>https://www.wired.com/2016/05/insane-81m-bangladesh-bank-heist-heres-know/</a:t>
            </a:r>
            <a:endParaRPr lang="en-US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5BDFD-F4FA-406D-BDEF-DD0DBBFE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793" y="-1"/>
            <a:ext cx="1435207" cy="10875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54639A-2327-495F-A97E-756A6C46B842}"/>
              </a:ext>
            </a:extLst>
          </p:cNvPr>
          <p:cNvSpPr txBox="1"/>
          <p:nvPr/>
        </p:nvSpPr>
        <p:spPr>
          <a:xfrm>
            <a:off x="745880" y="1587260"/>
            <a:ext cx="111505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W lutym 2016 skradziono $101,000,000 z Banku  Centralnego Bangladeszu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Przeprowadzony został atak na system transferów międzynarodowych SWIFT (Society for Worldwide Interbank Financial Telecommunication)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4-tego lutego, posługując się danymi dostępowymi do jednego z kont SWIFT Banku Centralnego Bangladeszu, przestępcy wysłali 36 nieautoryzowanych żądań wypłaty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Kwota $81,000,000 została wyprowadzona do banku na Filipinach, kolejne $20,000,000 do banku w Manili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Konta docelowe zostały założone rok wcześniej (Maj 2015) i nie były używane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Transfer kolejnych $850,000,000 nie powiódł się z powodu błędu drukarki</a:t>
            </a:r>
            <a:endParaRPr lang="pl-PL" sz="2200"/>
          </a:p>
        </p:txBody>
      </p:sp>
    </p:spTree>
    <p:extLst>
      <p:ext uri="{BB962C8B-B14F-4D97-AF65-F5344CB8AC3E}">
        <p14:creationId xmlns:p14="http://schemas.microsoft.com/office/powerpoint/2010/main" val="1050316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161925"/>
            <a:ext cx="10700239" cy="108751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Bezpośrednie ataki na instytucje finansowe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D100C3-1392-4C4C-8200-AA0BB490E01C}"/>
              </a:ext>
            </a:extLst>
          </p:cNvPr>
          <p:cNvSpPr/>
          <p:nvPr/>
        </p:nvSpPr>
        <p:spPr>
          <a:xfrm>
            <a:off x="745879" y="1680094"/>
            <a:ext cx="112448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Inne przykłady:</a:t>
            </a:r>
          </a:p>
          <a:p>
            <a:r>
              <a:rPr lang="pl-PL">
                <a:hlinkClick r:id="rId2"/>
              </a:rPr>
              <a:t>https://www.garlandtechnology.com/blog/how-hackers-stole-millions-from-banks</a:t>
            </a:r>
            <a:endParaRPr lang="en-US"/>
          </a:p>
          <a:p>
            <a:r>
              <a:rPr lang="pl-PL">
                <a:hlinkClick r:id="rId3"/>
              </a:rPr>
              <a:t>https://qz.com/1238297/a-hacker-alleged-to-have-stolen-e1-billion-from-bank-atms-was-arrested-in-alicante-spain/</a:t>
            </a:r>
            <a:endParaRPr lang="en-US"/>
          </a:p>
          <a:p>
            <a:r>
              <a:rPr lang="pl-PL">
                <a:hlinkClick r:id="rId3"/>
              </a:rPr>
              <a:t>https://www.reuters.com/article/us-russia-cyber-swift-idUSKCN1G00DV</a:t>
            </a:r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3A17E-17BB-451F-B9FB-310C96A65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793" y="-1"/>
            <a:ext cx="1435207" cy="108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76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10700239" cy="109691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Coinmining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66976" y="1616320"/>
            <a:ext cx="1070023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Wykorzystuje moc obliczeniową zainfekowanych komputerów do generowania kryptowalut (Bitcoin, Litecoin, Ethereum, Monero itp.) - ang. </a:t>
            </a:r>
            <a:r>
              <a:rPr lang="en-US" sz="2800" i="1"/>
              <a:t>cryptocurrency mining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Szkodliwość sprowadza się do kradzieży energii elektrycznej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Stosunkowo mało szkodliwa odmiana malware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Dystrybuowane na różne sposoby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automatyczne skanery Internetowe szukające podatności, słabych haseł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pliki w sieciach P2P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zainfekowane załączniki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zainfekowane instalatory popularnego oprogramownia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F8E6C-EF08-4126-AC63-F22E9E50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747" y="69734"/>
            <a:ext cx="1500188" cy="154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65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10700239" cy="109691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Coinmining - LemonDuck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66976" y="1616320"/>
            <a:ext cx="1070023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Akytwny od grudnia 2018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Działa na zasadzie robaka (zainfekowane systemy infekują następne - automatyczny lateral movement)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Aktualnie posiada 12 różnych metod dystrybucji (w tym słynnego exploita RCE na Microsoftowy protokół NetBIOS - EternalBlue (po tym, jak wyciekł z amerykańskiego NSA) - CVE-2017-0144, BlueKeep (RDP), wysyłanie maili z zainfekowanymi załącznikami, ataki brute force na hasła - SMB i RDP, również atakowanie usług Redis i Hadoop)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Posiada moduł wyłączający Windows Dendera...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... a także moduł wyłączający konkurencyjne kryptominery </a:t>
            </a:r>
            <a:r>
              <a:rPr lang="pl-PL"/>
              <a:t>😀</a:t>
            </a: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05437-B48D-4D38-8560-9BCE1C43BB19}"/>
              </a:ext>
            </a:extLst>
          </p:cNvPr>
          <p:cNvSpPr txBox="1"/>
          <p:nvPr/>
        </p:nvSpPr>
        <p:spPr>
          <a:xfrm>
            <a:off x="246185" y="6198577"/>
            <a:ext cx="998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Więcej na: </a:t>
            </a:r>
            <a:r>
              <a:rPr lang="en-US">
                <a:hlinkClick r:id="rId2"/>
              </a:rPr>
              <a:t>https://threatpost.com/lemon-duck-cryptocurrency-botnet/160046/</a:t>
            </a:r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9FBB8F-0D5B-4834-8DA6-8A52AC68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604" y="70669"/>
            <a:ext cx="2095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01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07" y="184651"/>
            <a:ext cx="10700239" cy="738375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Adware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504307" y="1072856"/>
            <a:ext cx="107002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Niechciane</a:t>
            </a:r>
            <a:r>
              <a:rPr lang="en-US" sz="2800" dirty="0"/>
              <a:t> </a:t>
            </a:r>
            <a:r>
              <a:rPr lang="en-US" sz="2800" dirty="0" err="1"/>
              <a:t>oprogramowanie</a:t>
            </a:r>
            <a:r>
              <a:rPr lang="en-US" sz="2800" dirty="0"/>
              <a:t>, </a:t>
            </a:r>
            <a:r>
              <a:rPr lang="en-US" sz="2800" dirty="0" err="1"/>
              <a:t>którego</a:t>
            </a:r>
            <a:r>
              <a:rPr lang="en-US" sz="2800" dirty="0"/>
              <a:t> </a:t>
            </a:r>
            <a:r>
              <a:rPr lang="en-US" sz="2800" dirty="0" err="1"/>
              <a:t>celem</a:t>
            </a:r>
            <a:r>
              <a:rPr lang="en-US" sz="2800" dirty="0"/>
              <a:t> jest </a:t>
            </a:r>
            <a:r>
              <a:rPr lang="en-US" sz="2800" dirty="0" err="1"/>
              <a:t>wymuszone</a:t>
            </a:r>
            <a:r>
              <a:rPr lang="en-US" sz="2800" dirty="0"/>
              <a:t> </a:t>
            </a:r>
            <a:r>
              <a:rPr lang="en-US" sz="2800" dirty="0" err="1"/>
              <a:t>wyświetlanie</a:t>
            </a:r>
            <a:r>
              <a:rPr lang="en-US" sz="2800" dirty="0"/>
              <a:t> </a:t>
            </a:r>
            <a:r>
              <a:rPr lang="en-US" sz="2800" dirty="0" err="1"/>
              <a:t>reklam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Najczęściej</a:t>
            </a:r>
            <a:r>
              <a:rPr lang="en-US" sz="2800" dirty="0"/>
              <a:t> </a:t>
            </a:r>
            <a:r>
              <a:rPr lang="en-US" sz="2800" dirty="0" err="1"/>
              <a:t>dystrybuowane</a:t>
            </a:r>
            <a:r>
              <a:rPr lang="en-US" sz="2800" dirty="0"/>
              <a:t> </a:t>
            </a:r>
            <a:r>
              <a:rPr lang="en-US" sz="2800" dirty="0" err="1"/>
              <a:t>jako</a:t>
            </a:r>
            <a:r>
              <a:rPr lang="en-US" sz="2800" dirty="0"/>
              <a:t> </a:t>
            </a:r>
            <a:r>
              <a:rPr lang="en-US" sz="2800" dirty="0" err="1"/>
              <a:t>dodatek</a:t>
            </a:r>
            <a:r>
              <a:rPr lang="en-US" sz="2800" dirty="0"/>
              <a:t> do </a:t>
            </a:r>
            <a:r>
              <a:rPr lang="en-US" sz="2800" dirty="0" err="1"/>
              <a:t>instalatorów</a:t>
            </a:r>
            <a:r>
              <a:rPr lang="en-US" sz="2800" dirty="0"/>
              <a:t> </a:t>
            </a:r>
            <a:r>
              <a:rPr lang="en-US" sz="2800" dirty="0" err="1"/>
              <a:t>popularnych</a:t>
            </a:r>
            <a:r>
              <a:rPr lang="en-US" sz="2800" dirty="0"/>
              <a:t> </a:t>
            </a:r>
            <a:r>
              <a:rPr lang="en-US" sz="2800" dirty="0" err="1"/>
              <a:t>darmowych</a:t>
            </a:r>
            <a:r>
              <a:rPr lang="en-US" sz="2800" dirty="0"/>
              <a:t> </a:t>
            </a:r>
            <a:r>
              <a:rPr lang="en-US" sz="2800" dirty="0" err="1"/>
              <a:t>programów</a:t>
            </a:r>
            <a:r>
              <a:rPr lang="en-US" sz="2800" dirty="0"/>
              <a:t> (freeware)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Często</a:t>
            </a:r>
            <a:r>
              <a:rPr lang="en-US" sz="2800" dirty="0"/>
              <a:t> </a:t>
            </a:r>
            <a:r>
              <a:rPr lang="en-US" sz="2800" dirty="0" err="1"/>
              <a:t>występujące</a:t>
            </a:r>
            <a:r>
              <a:rPr lang="en-US" sz="2800" dirty="0"/>
              <a:t> w </a:t>
            </a:r>
            <a:r>
              <a:rPr lang="en-US" sz="2800" dirty="0" err="1"/>
              <a:t>formie</a:t>
            </a:r>
            <a:r>
              <a:rPr lang="en-US" sz="2800" dirty="0"/>
              <a:t> </a:t>
            </a:r>
            <a:r>
              <a:rPr lang="en-US" sz="2800" dirty="0" err="1"/>
              <a:t>inwazyjnych</a:t>
            </a:r>
            <a:r>
              <a:rPr lang="en-US" sz="2800" dirty="0"/>
              <a:t> </a:t>
            </a:r>
            <a:r>
              <a:rPr lang="en-US" sz="2800" dirty="0" err="1"/>
              <a:t>dodatków</a:t>
            </a:r>
            <a:r>
              <a:rPr lang="en-US" sz="2800" dirty="0"/>
              <a:t> do </a:t>
            </a:r>
            <a:r>
              <a:rPr lang="en-US" sz="2800" dirty="0" err="1"/>
              <a:t>przeglądarki</a:t>
            </a:r>
            <a:r>
              <a:rPr lang="en-US" sz="2800" dirty="0"/>
              <a:t> </a:t>
            </a:r>
            <a:r>
              <a:rPr lang="en-US" sz="2800" dirty="0" err="1"/>
              <a:t>udających</a:t>
            </a:r>
            <a:r>
              <a:rPr lang="en-US" sz="2800" dirty="0"/>
              <a:t> </a:t>
            </a:r>
            <a:r>
              <a:rPr lang="en-US" sz="2800" dirty="0" err="1"/>
              <a:t>wyszukiwarki</a:t>
            </a:r>
            <a:r>
              <a:rPr lang="en-US" sz="2800" dirty="0"/>
              <a:t> (Search Toolbars), </a:t>
            </a:r>
            <a:r>
              <a:rPr lang="en-US" sz="2800" dirty="0" err="1"/>
              <a:t>które</a:t>
            </a:r>
            <a:r>
              <a:rPr lang="en-US" sz="2800" dirty="0"/>
              <a:t> </a:t>
            </a:r>
            <a:r>
              <a:rPr lang="en-US" sz="2800" dirty="0" err="1"/>
              <a:t>automatycznie</a:t>
            </a:r>
            <a:r>
              <a:rPr lang="en-US" sz="2800" dirty="0"/>
              <a:t> </a:t>
            </a:r>
            <a:r>
              <a:rPr lang="en-US" sz="2800" dirty="0" err="1"/>
              <a:t>otwierają</a:t>
            </a:r>
            <a:r>
              <a:rPr lang="en-US" sz="2800" dirty="0"/>
              <a:t> </a:t>
            </a:r>
            <a:r>
              <a:rPr lang="en-US" sz="2800" dirty="0" err="1"/>
              <a:t>strony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 </a:t>
            </a:r>
            <a:r>
              <a:rPr lang="en-US" sz="2800" dirty="0" err="1"/>
              <a:t>popupy</a:t>
            </a:r>
            <a:r>
              <a:rPr lang="en-US" sz="2800" dirty="0"/>
              <a:t> z </a:t>
            </a:r>
            <a:r>
              <a:rPr lang="en-US" sz="2800" dirty="0" err="1"/>
              <a:t>reklamami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 adware, </a:t>
            </a:r>
            <a:r>
              <a:rPr lang="en-US" sz="2800" dirty="0" err="1"/>
              <a:t>podobnie</a:t>
            </a:r>
            <a:r>
              <a:rPr lang="en-US" sz="2800" dirty="0"/>
              <a:t> jak </a:t>
            </a:r>
            <a:r>
              <a:rPr lang="en-US" sz="2800" dirty="0" err="1"/>
              <a:t>cryptominery</a:t>
            </a:r>
            <a:r>
              <a:rPr lang="en-US" sz="2800" dirty="0"/>
              <a:t>, jest </a:t>
            </a:r>
            <a:r>
              <a:rPr lang="en-US" sz="2800" dirty="0" err="1"/>
              <a:t>przykładem</a:t>
            </a:r>
            <a:r>
              <a:rPr lang="en-US" sz="2800" dirty="0"/>
              <a:t> </a:t>
            </a:r>
            <a:r>
              <a:rPr lang="en-US" sz="2800" dirty="0" err="1"/>
              <a:t>stosunkowo</a:t>
            </a:r>
            <a:r>
              <a:rPr lang="en-US" sz="2800" dirty="0"/>
              <a:t> </a:t>
            </a:r>
            <a:r>
              <a:rPr lang="en-US" sz="2800" dirty="0" err="1"/>
              <a:t>mało</a:t>
            </a:r>
            <a:r>
              <a:rPr lang="en-US" sz="2800" dirty="0"/>
              <a:t> </a:t>
            </a:r>
            <a:r>
              <a:rPr lang="en-US" sz="2800" dirty="0" err="1"/>
              <a:t>szkodliwego</a:t>
            </a:r>
            <a:r>
              <a:rPr lang="en-US" sz="2800" dirty="0"/>
              <a:t> </a:t>
            </a:r>
            <a:r>
              <a:rPr lang="en-US" sz="2800" dirty="0" err="1"/>
              <a:t>niechcianego</a:t>
            </a:r>
            <a:r>
              <a:rPr lang="en-US" sz="2800" dirty="0"/>
              <a:t> </a:t>
            </a:r>
            <a:r>
              <a:rPr lang="en-US" sz="2800" dirty="0" err="1"/>
              <a:t>oprogramownia</a:t>
            </a:r>
            <a:r>
              <a:rPr lang="en-US" sz="2800" dirty="0"/>
              <a:t> (o </a:t>
            </a:r>
            <a:r>
              <a:rPr lang="en-US" sz="2800" dirty="0" err="1"/>
              <a:t>ile</a:t>
            </a:r>
            <a:r>
              <a:rPr lang="en-US" sz="2800" dirty="0"/>
              <a:t> </a:t>
            </a:r>
            <a:r>
              <a:rPr lang="en-US" sz="2800" b="1" dirty="0" err="1"/>
              <a:t>jedynie</a:t>
            </a:r>
            <a:r>
              <a:rPr lang="en-US" sz="2800" dirty="0"/>
              <a:t> </a:t>
            </a:r>
            <a:r>
              <a:rPr lang="en-US" sz="2800" dirty="0" err="1"/>
              <a:t>wyświetla</a:t>
            </a:r>
            <a:r>
              <a:rPr lang="en-US" sz="2800" dirty="0"/>
              <a:t> </a:t>
            </a:r>
            <a:r>
              <a:rPr lang="en-US" sz="2800" dirty="0" err="1"/>
              <a:t>reklamy</a:t>
            </a:r>
            <a:r>
              <a:rPr lang="en-US" sz="2800" dirty="0"/>
              <a:t>...)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58329-774F-4097-BB30-511EEDCE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274" y="41187"/>
            <a:ext cx="1857375" cy="13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81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07" y="85662"/>
            <a:ext cx="10700239" cy="738375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Adware - przykład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C9A90-3A3D-47CE-9C1E-0AF458371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116" y="824037"/>
            <a:ext cx="6989884" cy="596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72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0"/>
            <a:ext cx="10700239" cy="109691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Ekosystem e-crime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B2070-6A71-4C95-A4E7-323D893A68F3}"/>
              </a:ext>
            </a:extLst>
          </p:cNvPr>
          <p:cNvSpPr txBox="1"/>
          <p:nvPr/>
        </p:nvSpPr>
        <p:spPr>
          <a:xfrm>
            <a:off x="590550" y="1096911"/>
            <a:ext cx="108555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/>
              <a:t>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/>
              <a:t>Nielegalne markety (Darkweb)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/>
              <a:t>Wśród nielegalnych artykułów i usług znaleźć można między innymi: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/>
              <a:t>Exploity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/>
              <a:t>Malware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/>
              <a:t>Dane (osobowe, płatnicze, hasła, dane prywatne)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/>
              <a:t>Dostęp do zhackowanych systemów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/>
              <a:t>Botnety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/>
              <a:t>Poszczególne systemy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82504-C017-4234-97B4-83E2EB2B5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846" y="62619"/>
            <a:ext cx="2724055" cy="213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42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0"/>
            <a:ext cx="10700239" cy="109691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Ekosystem e-crime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419301" y="6178826"/>
            <a:ext cx="11477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Źródło: </a:t>
            </a:r>
            <a:r>
              <a:rPr lang="en-US" sz="2800">
                <a:hlinkClick r:id="rId3"/>
              </a:rPr>
              <a:t>https://twitter.com/Bank_Security/status/1322926288739442688</a:t>
            </a:r>
            <a:endParaRPr lang="en-US" sz="280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18139-E0FE-4678-A7D0-B7F25EAF1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6714"/>
            <a:ext cx="12192000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8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485E9B-74FF-483D-9A56-AE09556AFF9C}"/>
              </a:ext>
            </a:extLst>
          </p:cNvPr>
          <p:cNvSpPr txBox="1"/>
          <p:nvPr/>
        </p:nvSpPr>
        <p:spPr>
          <a:xfrm>
            <a:off x="0" y="6457890"/>
            <a:ext cx="11637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Źródło: </a:t>
            </a:r>
            <a:r>
              <a:rPr lang="en-US" sz="2000">
                <a:hlinkClick r:id="rId2"/>
              </a:rPr>
              <a:t>https://policja.pl/pol/aktualnosci/4627,Odpowie-za-wlamanie-na-strone-internetowa-policji.html </a:t>
            </a:r>
            <a:endParaRPr lang="en-US" sz="2000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67C2B6B-10BD-4BAB-871E-E7EAD70EC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7" y="115264"/>
            <a:ext cx="9467273" cy="638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51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0"/>
            <a:ext cx="10700239" cy="109691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Ekosystem e-crime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419301" y="6178826"/>
            <a:ext cx="11477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Źródło: </a:t>
            </a:r>
            <a:r>
              <a:rPr lang="en-US" sz="2800">
                <a:hlinkClick r:id="rId3"/>
              </a:rPr>
              <a:t>https://twitter.com/Bank_Security/status/1322926288739442688</a:t>
            </a:r>
            <a:endParaRPr lang="en-US" sz="280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B4D77-C9B2-4113-B8A4-73676E510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26" y="903720"/>
            <a:ext cx="11277399" cy="527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58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0"/>
            <a:ext cx="10700239" cy="109691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Ekosystem e-crime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419301" y="6178826"/>
            <a:ext cx="11477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Źródło: </a:t>
            </a:r>
            <a:r>
              <a:rPr lang="en-US" sz="2800">
                <a:hlinkClick r:id="rId3"/>
              </a:rPr>
              <a:t>https://twitter.com/Bank_Security/status/1322926288739442688</a:t>
            </a:r>
            <a:endParaRPr lang="en-US" sz="280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B1F6A-0BCA-482B-8451-A8D7CB616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3" y="1096911"/>
            <a:ext cx="12192000" cy="44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4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80" y="0"/>
            <a:ext cx="10700239" cy="1096911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Ekosystem e-crime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419301" y="6178826"/>
            <a:ext cx="11477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Źródło: </a:t>
            </a:r>
            <a:r>
              <a:rPr lang="en-US" sz="2800">
                <a:hlinkClick r:id="rId3"/>
              </a:rPr>
              <a:t>https://twitter.com/Bank_Security/status/1322926288739442688</a:t>
            </a:r>
            <a:endParaRPr lang="en-US" sz="280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91551-6889-46FB-BBDB-22A7B39AC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63" y="845794"/>
            <a:ext cx="11315700" cy="516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46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07" y="184651"/>
            <a:ext cx="10700239" cy="738375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"Adware" -&gt; Spyware -&gt; Malware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504307" y="1072856"/>
            <a:ext cx="112861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Bardzo często niechciane oprogramowanie klasyfikowane jako </a:t>
            </a:r>
          </a:p>
          <a:p>
            <a:r>
              <a:rPr lang="en-US" sz="2800"/>
              <a:t>      Adware zawiera </a:t>
            </a:r>
            <a:r>
              <a:rPr lang="en-US" sz="2800" b="1"/>
              <a:t>dodatkowe, groźniejsze funkcjonalności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Spyware - zbieranie o podstawowych informacji o systemie i użytkowniku, co pozwala rozpoznać atrakcyjne cele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/>
              <a:t>Sprzedaż innym aktorom zagrożeń i zbrojenie - często Adware wyposażony jest w moduł "zbrojący", tj. pozwalający na doinstalowanie dowolnego malware, co odbywa się selektywnie po rozpoznaniu atrakcyjnego celu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/>
              <a:t>Dostęp do takiego systemu sprzedawany jest na czarnym rynku innej grupie przestępczej (wyższy zwrot inwestycji niż w przypadku wyświetlania reklam / kopania kryptowalut)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Dobrymi przykładami są DealPly oraz InstallCore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11B3C-F277-42BE-98A1-DE3089DA8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542" y="0"/>
            <a:ext cx="1647458" cy="15927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B06385-C09C-43B9-94D3-7BBBF307CED4}"/>
              </a:ext>
            </a:extLst>
          </p:cNvPr>
          <p:cNvSpPr txBox="1"/>
          <p:nvPr/>
        </p:nvSpPr>
        <p:spPr>
          <a:xfrm>
            <a:off x="229717" y="6211669"/>
            <a:ext cx="1178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>
                <a:hlinkClick r:id="rId3"/>
              </a:rPr>
              <a:t>https://blog.trendmicro.com/trendlabs-security-intelligence/exposing-modular-adware-how-dealply-iserik-and-managex-persist-in-systems/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2279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217539"/>
            <a:ext cx="10700239" cy="1068336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Ransomware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86026" y="1377482"/>
            <a:ext cx="107002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Atak polega na: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/>
              <a:t>włamaniu się do organizacji i przejęciu kontroli nad jak największą liczbą systemów w jak najkrótszym czasie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/>
              <a:t>zaszyfrowaniu wszystkich znajdujących się na nich plików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/>
              <a:t>wystosowaniu żądania zapłaty okupu (w kryptowalucie) w zamian za udostępnienie klucza deszyfrującego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Najpoważniejszy problem w cyberbezpieczeństwie w ostatnich latach z uwagi na jego powszechność i skalę strat, jakie powoduje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Jedną z metod ograniczania strat wynikających z ataków ransomware są regularnie wykonywane, odizolowane sieciowo kopie zapasowe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F9DE8-CADD-4E81-B14E-DC3B96F4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852" y="163565"/>
            <a:ext cx="1776413" cy="11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72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217539"/>
            <a:ext cx="10700239" cy="1068336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Ransomware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86026" y="1377482"/>
            <a:ext cx="109725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Najsłynniejszym incydentem tego typu był robak WannaCry (Maj 2017)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Ofiarami były setki/tysiące organizacji na całym świecie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 samym brytyjskim NHS zainfekowanych zostało ponad 70 000 systemów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Do szybkiej infekcji systemów (automatyczny lateral movement) wykorzysywał słynnego exploita RCE na Microsoftowy protokół NetBIOS - EternalBlue (po tym, jak wyciekł z amerykańskiego NSA) - CVE-2017-0144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Operatorzy uzyskali ponad $387.000 okupu, powodując straty na ponad $4,000,000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7CD80-907C-457C-AFFD-5E8ECCFDA355}"/>
              </a:ext>
            </a:extLst>
          </p:cNvPr>
          <p:cNvSpPr txBox="1"/>
          <p:nvPr/>
        </p:nvSpPr>
        <p:spPr>
          <a:xfrm>
            <a:off x="99115" y="6143625"/>
            <a:ext cx="11487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2"/>
              </a:rPr>
              <a:t>https://securityintelligence.com/articles/wannacry-worm-ransomware-changed-cybersecurity/</a:t>
            </a:r>
            <a:br>
              <a:rPr lang="en-US"/>
            </a:br>
            <a:r>
              <a:rPr lang="en-US">
                <a:hlinkClick r:id="rId3"/>
              </a:rPr>
              <a:t>https://www.avast.com/c-eternalblue </a:t>
            </a:r>
            <a:endParaRPr lang="en-US">
              <a:highlight>
                <a:srgbClr val="FFFF00"/>
              </a:highlight>
            </a:endParaRPr>
          </a:p>
          <a:p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AD64F-F5CB-4C9B-884A-795F463C7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852" y="163565"/>
            <a:ext cx="1776413" cy="11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17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217539"/>
            <a:ext cx="10700239" cy="1068336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Ransomware as a Service (RaaS)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86026" y="1377482"/>
            <a:ext cx="109725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Wraz z rozwojem ransomware, pojawiła się koncepcja RaaS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Jest to model programu partnerskiego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Gang (twórcy i operatorzy ransomware) dzielą się okupem z partnerami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Partnerem może być każdy - otrzymuje prowizję za doprowadzenie do zainfekowania systemów, w dowolny sposób - poprzez dystrybucję w sieciach P2P, phishing, sabotaże wewnątrzorganizacyjne, włamania do systemów itd.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Gang zajmuje się negocjacjami i pobieraniem okupu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7CD80-907C-457C-AFFD-5E8ECCFDA355}"/>
              </a:ext>
            </a:extLst>
          </p:cNvPr>
          <p:cNvSpPr txBox="1"/>
          <p:nvPr/>
        </p:nvSpPr>
        <p:spPr>
          <a:xfrm>
            <a:off x="99115" y="6143625"/>
            <a:ext cx="1148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2"/>
              </a:rPr>
              <a:t>https://public.intel471.com/blog/revil-ransomware-interview-russian-osint-100-million/</a:t>
            </a:r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AD64F-F5CB-4C9B-884A-795F463C7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522" y="117762"/>
            <a:ext cx="1776413" cy="11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2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217539"/>
            <a:ext cx="10700239" cy="1068336"/>
          </a:xfrm>
        </p:spPr>
        <p:txBody>
          <a:bodyPr/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Ransomware - Ryuk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86026" y="1377482"/>
            <a:ext cx="1070023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Aktualnie najbardziej znany gang Ransomware, mający na koncie szereg poważnych incydentów, których ofiaramy padły duże organizacje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Po uzyskaniu wstępnego dostępu (Phishing -&gt; Maldoc -&gt; Emotet -&gt; Trickbot), operatorzy obierają za cel zdobycie uprawnień administracyjnych w domenie ActiveDirectory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Po przejęciu kontrolera domeny, funkcje administracyjne (Group Policy Objects) wykorzystane są do wdrożenia (dystrybucja &amp; uruchomienie) ransomware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Dochodzi do bardzo szybkiego zaszyfrowania danych na wszystkich serwerach i stacjach roboczych w domenie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A2E9C-261E-478A-8798-683DE5249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852" y="163565"/>
            <a:ext cx="1776413" cy="11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6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17539"/>
            <a:ext cx="9315450" cy="106833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Ransomware - Ryuk - aktualny algorytm działania operatorów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A2E9C-261E-478A-8798-683DE5249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107" y="117762"/>
            <a:ext cx="1776413" cy="1168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7A066-4F3B-41A3-B394-7B5AAA960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4158"/>
            <a:ext cx="12192000" cy="5028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FC5507-A4E2-47B6-A9CF-43EA5D342C38}"/>
              </a:ext>
            </a:extLst>
          </p:cNvPr>
          <p:cNvSpPr txBox="1"/>
          <p:nvPr/>
        </p:nvSpPr>
        <p:spPr>
          <a:xfrm>
            <a:off x="266700" y="6356926"/>
            <a:ext cx="1032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4"/>
              </a:rPr>
              <a:t>https://twitter.com/0xboogy/status/1324763565539184641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2950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9743873" cy="66995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Ransomware &amp; double extortion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86026" y="1585677"/>
            <a:ext cx="107002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Schemat double extortion polega na szantażu opublikowania wcześniej wykradzionych danych, jeśli firma odmówi zapłaty okupu za klucz deszyfrujący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W 2019 Maze, jako pierwsza z grup ransomware, otworzyła stronę udostępniającą dane wykradzione swoim ofiarom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Schemat stosowany jest aktualnie przez szereg grup; Ako, Avaddon, CLOP, Darkside, DoppelPaymer, Maze, Mespinoza (Pysa), Nefilim, NetWalker, RagnarLocker, REvil (Sodinokibi), Sekhmet, Conti (Ryuk)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Zdarza się, że ransomware jest tylko końcową fazą dłuższego wtargnięcia, którego głównym celem była kradzież danych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32F6C-A8EF-4CAC-BB91-931D4CDBA0C1}"/>
              </a:ext>
            </a:extLst>
          </p:cNvPr>
          <p:cNvSpPr txBox="1"/>
          <p:nvPr/>
        </p:nvSpPr>
        <p:spPr>
          <a:xfrm>
            <a:off x="341746" y="6105236"/>
            <a:ext cx="1110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2"/>
              </a:rPr>
              <a:t>https://www.zdnet.com/article/conti-ryuk-joins-the-ranks-of-ransomware-gangs-operating-data-leak-sites/</a:t>
            </a:r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EDF62-964E-49D4-BAD7-A73996AE8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288" y="168482"/>
            <a:ext cx="1776413" cy="11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4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5" y="390525"/>
            <a:ext cx="10700239" cy="66995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Wyciek danych (ang. data breach)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85E9B-74FF-483D-9A56-AE09556AFF9C}"/>
              </a:ext>
            </a:extLst>
          </p:cNvPr>
          <p:cNvSpPr txBox="1"/>
          <p:nvPr/>
        </p:nvSpPr>
        <p:spPr>
          <a:xfrm>
            <a:off x="581025" y="1271395"/>
            <a:ext cx="112395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/>
              <a:t>Określenie</a:t>
            </a:r>
            <a:r>
              <a:rPr lang="en-US" sz="2600" dirty="0"/>
              <a:t> to jest </a:t>
            </a:r>
            <a:r>
              <a:rPr lang="en-US" sz="2600" dirty="0" err="1"/>
              <a:t>stosowane</a:t>
            </a:r>
            <a:r>
              <a:rPr lang="en-US" sz="2600" dirty="0"/>
              <a:t> w </a:t>
            </a:r>
            <a:r>
              <a:rPr lang="en-US" sz="2600" dirty="0" err="1"/>
              <a:t>odniesieniu</a:t>
            </a:r>
            <a:r>
              <a:rPr lang="en-US" sz="2600" dirty="0"/>
              <a:t> </a:t>
            </a:r>
            <a:r>
              <a:rPr lang="en-US" sz="2600" dirty="0" err="1"/>
              <a:t>zarówno</a:t>
            </a:r>
            <a:r>
              <a:rPr lang="en-US" sz="2600" dirty="0"/>
              <a:t> do </a:t>
            </a:r>
            <a:r>
              <a:rPr lang="en-US" sz="2600" dirty="0" err="1"/>
              <a:t>potwierdzonych</a:t>
            </a:r>
            <a:r>
              <a:rPr lang="en-US" sz="2600" dirty="0"/>
              <a:t> jak </a:t>
            </a:r>
            <a:r>
              <a:rPr lang="en-US" sz="2600" dirty="0" err="1"/>
              <a:t>i</a:t>
            </a:r>
            <a:r>
              <a:rPr lang="en-US" sz="2600" dirty="0"/>
              <a:t> </a:t>
            </a:r>
            <a:r>
              <a:rPr lang="en-US" sz="2600" dirty="0" err="1"/>
              <a:t>potencjalnych</a:t>
            </a:r>
            <a:r>
              <a:rPr lang="en-US" sz="2600" dirty="0"/>
              <a:t> </a:t>
            </a:r>
            <a:r>
              <a:rPr lang="en-US" sz="2600" dirty="0" err="1"/>
              <a:t>incydentów</a:t>
            </a:r>
            <a:r>
              <a:rPr lang="en-US" sz="2600" dirty="0"/>
              <a:t>. </a:t>
            </a:r>
            <a:r>
              <a:rPr lang="en-US" sz="2600" dirty="0" err="1"/>
              <a:t>Tzn</a:t>
            </a:r>
            <a:r>
              <a:rPr lang="en-US" sz="2600" dirty="0"/>
              <a:t>:</a:t>
            </a:r>
          </a:p>
          <a:p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samo</a:t>
            </a:r>
            <a:r>
              <a:rPr lang="en-US" sz="2600" dirty="0"/>
              <a:t> </a:t>
            </a:r>
            <a:r>
              <a:rPr lang="en-US" sz="2600" dirty="0" err="1"/>
              <a:t>zaistnienie</a:t>
            </a:r>
            <a:r>
              <a:rPr lang="en-US" sz="2600" dirty="0"/>
              <a:t> </a:t>
            </a:r>
            <a:r>
              <a:rPr lang="en-US" sz="2600" dirty="0" err="1"/>
              <a:t>sytuacji</a:t>
            </a:r>
            <a:r>
              <a:rPr lang="en-US" sz="2600" dirty="0"/>
              <a:t>, </a:t>
            </a:r>
            <a:r>
              <a:rPr lang="en-US" sz="2600" dirty="0" err="1"/>
              <a:t>gdzie</a:t>
            </a:r>
            <a:r>
              <a:rPr lang="en-US" sz="2600" dirty="0"/>
              <a:t> </a:t>
            </a:r>
            <a:r>
              <a:rPr lang="en-US" sz="2600" dirty="0" err="1"/>
              <a:t>duże</a:t>
            </a:r>
            <a:r>
              <a:rPr lang="en-US" sz="2600" dirty="0"/>
              <a:t> </a:t>
            </a:r>
            <a:r>
              <a:rPr lang="en-US" sz="2600" dirty="0" err="1"/>
              <a:t>zbiory</a:t>
            </a:r>
            <a:r>
              <a:rPr lang="en-US" sz="2600" dirty="0"/>
              <a:t> </a:t>
            </a:r>
            <a:r>
              <a:rPr lang="en-US" sz="2600" dirty="0" err="1"/>
              <a:t>wrażliwych</a:t>
            </a:r>
            <a:r>
              <a:rPr lang="en-US" sz="2600" dirty="0"/>
              <a:t> </a:t>
            </a:r>
            <a:r>
              <a:rPr lang="en-US" sz="2600" dirty="0" err="1"/>
              <a:t>danych</a:t>
            </a:r>
            <a:r>
              <a:rPr lang="en-US" sz="2600" dirty="0"/>
              <a:t> </a:t>
            </a:r>
            <a:r>
              <a:rPr lang="en-US" sz="2600" dirty="0" err="1"/>
              <a:t>przechowywane</a:t>
            </a:r>
            <a:r>
              <a:rPr lang="en-US" sz="2600" dirty="0"/>
              <a:t> </a:t>
            </a:r>
            <a:r>
              <a:rPr lang="en-US" sz="2600" dirty="0" err="1"/>
              <a:t>są</a:t>
            </a:r>
            <a:r>
              <a:rPr lang="en-US" sz="2600" dirty="0"/>
              <a:t> </a:t>
            </a:r>
            <a:r>
              <a:rPr lang="en-US" sz="2600" dirty="0" err="1"/>
              <a:t>na</a:t>
            </a:r>
            <a:r>
              <a:rPr lang="en-US" sz="2600" dirty="0"/>
              <a:t> </a:t>
            </a:r>
            <a:r>
              <a:rPr lang="en-US" sz="2600" dirty="0" err="1"/>
              <a:t>niezabezpieczonych</a:t>
            </a:r>
            <a:r>
              <a:rPr lang="en-US" sz="2600" dirty="0"/>
              <a:t> </a:t>
            </a:r>
            <a:r>
              <a:rPr lang="en-US" sz="2600" dirty="0" err="1"/>
              <a:t>systemach</a:t>
            </a:r>
            <a:r>
              <a:rPr lang="en-US" sz="2600" dirty="0"/>
              <a:t> (</a:t>
            </a:r>
            <a:r>
              <a:rPr lang="en-US" sz="2600" dirty="0" err="1"/>
              <a:t>dostępnych</a:t>
            </a:r>
            <a:r>
              <a:rPr lang="en-US" sz="2600" dirty="0"/>
              <a:t> w </a:t>
            </a:r>
            <a:r>
              <a:rPr lang="en-US" sz="2600" dirty="0" err="1"/>
              <a:t>publicznym</a:t>
            </a:r>
            <a:r>
              <a:rPr lang="en-US" sz="2600" dirty="0"/>
              <a:t> </a:t>
            </a:r>
            <a:r>
              <a:rPr lang="en-US" sz="2600" dirty="0" err="1"/>
              <a:t>Internecie</a:t>
            </a:r>
            <a:r>
              <a:rPr lang="en-US" sz="2600" dirty="0"/>
              <a:t>, </a:t>
            </a:r>
            <a:r>
              <a:rPr lang="en-US" sz="2600" dirty="0" err="1"/>
              <a:t>niewymagających</a:t>
            </a:r>
            <a:r>
              <a:rPr lang="en-US" sz="2600" dirty="0"/>
              <a:t> </a:t>
            </a:r>
            <a:r>
              <a:rPr lang="en-US" sz="2600" dirty="0" err="1"/>
              <a:t>uwierzytelnienia</a:t>
            </a:r>
            <a:r>
              <a:rPr lang="en-US" sz="2600" dirty="0"/>
              <a:t>) </a:t>
            </a:r>
            <a:r>
              <a:rPr lang="en-US" sz="2600" u="sng" dirty="0" err="1"/>
              <a:t>stanowi</a:t>
            </a:r>
            <a:r>
              <a:rPr lang="en-US" sz="2600" u="sng" dirty="0"/>
              <a:t> </a:t>
            </a:r>
            <a:r>
              <a:rPr lang="en-US" sz="2600" u="sng" dirty="0" err="1"/>
              <a:t>przesłankę</a:t>
            </a:r>
            <a:r>
              <a:rPr lang="en-US" sz="2600" u="sng" dirty="0"/>
              <a:t>, </a:t>
            </a:r>
            <a:r>
              <a:rPr lang="en-US" sz="2600" u="sng" dirty="0" err="1"/>
              <a:t>że</a:t>
            </a:r>
            <a:r>
              <a:rPr lang="en-US" sz="2600" u="sng" dirty="0"/>
              <a:t> </a:t>
            </a:r>
            <a:r>
              <a:rPr lang="en-US" sz="2600" u="sng" dirty="0" err="1"/>
              <a:t>doszło</a:t>
            </a:r>
            <a:r>
              <a:rPr lang="en-US" sz="2600" u="sng" dirty="0"/>
              <a:t> </a:t>
            </a:r>
            <a:r>
              <a:rPr lang="pl-PL" sz="2600" u="sng" dirty="0"/>
              <a:t>do </a:t>
            </a:r>
            <a:r>
              <a:rPr lang="en-US" sz="2600" u="sng" dirty="0" err="1"/>
              <a:t>wycieku</a:t>
            </a:r>
            <a:r>
              <a:rPr lang="en-US" sz="2600" dirty="0"/>
              <a:t>, </a:t>
            </a:r>
            <a:r>
              <a:rPr lang="en-US" sz="2600" dirty="0" err="1"/>
              <a:t>czyli</a:t>
            </a:r>
            <a:r>
              <a:rPr lang="en-US" sz="2600" dirty="0"/>
              <a:t> </a:t>
            </a:r>
            <a:r>
              <a:rPr lang="pl-PL" sz="2600" dirty="0"/>
              <a:t>jest to </a:t>
            </a:r>
            <a:r>
              <a:rPr lang="en-US" sz="2600" u="sng" dirty="0" err="1"/>
              <a:t>potencjalny</a:t>
            </a:r>
            <a:r>
              <a:rPr lang="en-US" sz="2600" u="sng" dirty="0"/>
              <a:t> </a:t>
            </a:r>
            <a:r>
              <a:rPr lang="en-US" sz="2600" u="sng" dirty="0" err="1"/>
              <a:t>wyciek</a:t>
            </a:r>
            <a:r>
              <a:rPr lang="en-US" sz="2600" u="sng" dirty="0"/>
              <a:t> </a:t>
            </a:r>
            <a:r>
              <a:rPr lang="en-US" sz="2600" u="sng" dirty="0" err="1"/>
              <a:t>danych</a:t>
            </a:r>
            <a:r>
              <a:rPr lang="en-US" sz="2600" dirty="0"/>
              <a:t>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potwierdzonych</a:t>
            </a:r>
            <a:r>
              <a:rPr lang="en-US" sz="2600" dirty="0"/>
              <a:t> </a:t>
            </a:r>
            <a:r>
              <a:rPr lang="en-US" sz="2600" dirty="0" err="1"/>
              <a:t>wycieków</a:t>
            </a:r>
            <a:r>
              <a:rPr lang="en-US" sz="2600" dirty="0"/>
              <a:t> </a:t>
            </a:r>
            <a:r>
              <a:rPr lang="en-US" sz="2600" dirty="0" err="1"/>
              <a:t>danych</a:t>
            </a:r>
            <a:r>
              <a:rPr lang="en-US" sz="2600" dirty="0"/>
              <a:t>, </a:t>
            </a:r>
            <a:r>
              <a:rPr lang="en-US" sz="2600" dirty="0" err="1"/>
              <a:t>tj</a:t>
            </a:r>
            <a:r>
              <a:rPr lang="en-US" sz="2600" dirty="0"/>
              <a:t>. </a:t>
            </a:r>
            <a:r>
              <a:rPr lang="en-US" sz="2600" dirty="0" err="1"/>
              <a:t>gdy</a:t>
            </a:r>
            <a:r>
              <a:rPr lang="en-US" sz="2600" dirty="0"/>
              <a:t> </a:t>
            </a:r>
            <a:r>
              <a:rPr lang="en-US" sz="2600" dirty="0" err="1"/>
              <a:t>wiemy</a:t>
            </a:r>
            <a:r>
              <a:rPr lang="en-US" sz="2600" dirty="0"/>
              <a:t>, </a:t>
            </a:r>
            <a:r>
              <a:rPr lang="en-US" sz="2600" dirty="0" err="1"/>
              <a:t>że</a:t>
            </a:r>
            <a:r>
              <a:rPr lang="en-US" sz="2600" dirty="0"/>
              <a:t> </a:t>
            </a:r>
            <a:r>
              <a:rPr lang="en-US" sz="2600" dirty="0" err="1"/>
              <a:t>wrażliwe</a:t>
            </a:r>
            <a:r>
              <a:rPr lang="en-US" sz="2600" dirty="0"/>
              <a:t> </a:t>
            </a:r>
            <a:r>
              <a:rPr lang="en-US" sz="2600" dirty="0" err="1"/>
              <a:t>dane</a:t>
            </a:r>
            <a:r>
              <a:rPr lang="en-US" sz="2600" dirty="0"/>
              <a:t> </a:t>
            </a:r>
            <a:r>
              <a:rPr lang="en-US" sz="2600" dirty="0" err="1"/>
              <a:t>faktycznie</a:t>
            </a:r>
            <a:r>
              <a:rPr lang="en-US" sz="2600" dirty="0"/>
              <a:t> </a:t>
            </a:r>
            <a:r>
              <a:rPr lang="en-US" sz="2600" dirty="0" err="1"/>
              <a:t>dostały</a:t>
            </a:r>
            <a:r>
              <a:rPr lang="en-US" sz="2600" dirty="0"/>
              <a:t> </a:t>
            </a:r>
            <a:r>
              <a:rPr lang="en-US" sz="2600" dirty="0" err="1"/>
              <a:t>się</a:t>
            </a:r>
            <a:r>
              <a:rPr lang="en-US" sz="2600" dirty="0"/>
              <a:t> w </a:t>
            </a:r>
            <a:r>
              <a:rPr lang="en-US" sz="2600" dirty="0" err="1"/>
              <a:t>niepowołane</a:t>
            </a:r>
            <a:r>
              <a:rPr lang="en-US" sz="2600" dirty="0"/>
              <a:t> </a:t>
            </a:r>
            <a:r>
              <a:rPr lang="en-US" sz="2600" dirty="0" err="1"/>
              <a:t>ręce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5307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0"/>
            <a:ext cx="11326489" cy="125540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Pierwszy oficjalnie odnotowany zgon spowodowany Ransomware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D1D8A5-22D1-4735-AD88-F5A0D6C08818}"/>
              </a:ext>
            </a:extLst>
          </p:cNvPr>
          <p:cNvSpPr txBox="1"/>
          <p:nvPr/>
        </p:nvSpPr>
        <p:spPr>
          <a:xfrm>
            <a:off x="173345" y="6301952"/>
            <a:ext cx="1192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2"/>
              </a:rPr>
              <a:t>https://www.bleepingcomputer.com/news/security/ransomware-attack-at-german-hospital-leads-to-death-of-patient/</a:t>
            </a:r>
            <a:endParaRPr lang="pl-P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56823A-0345-4DE4-AEFE-08DEB71C8656}"/>
              </a:ext>
            </a:extLst>
          </p:cNvPr>
          <p:cNvSpPr txBox="1"/>
          <p:nvPr/>
        </p:nvSpPr>
        <p:spPr>
          <a:xfrm>
            <a:off x="877454" y="1727199"/>
            <a:ext cx="10972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10-tego września Szpital Uniwersytecki w Dusseldorfie padł ofiarą ataku ransomware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Utrudnienia wywołane atakiem spowodowały, że karetka transportująca do szpitala pacjenta w ciężkim stanie, chorego na COVID-19, musiała zmienić kurs, podejmując próbę dostarczenia go do innej, bardziej oddalonej placówki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Pacjent zmarł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Atakujący nie wiedzieli, że celem ich ataku padł szpital, po otrzymaniu tej informacji przekazali klucz deszyfrujący bez okupu</a:t>
            </a:r>
          </a:p>
        </p:txBody>
      </p:sp>
    </p:spTree>
    <p:extLst>
      <p:ext uri="{BB962C8B-B14F-4D97-AF65-F5344CB8AC3E}">
        <p14:creationId xmlns:p14="http://schemas.microsoft.com/office/powerpoint/2010/main" val="2531188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9743873" cy="66995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Sextortion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44060" y="1178170"/>
            <a:ext cx="1070023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Szantaże rozsyłane drogą mailową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W treści szantażyści twierdzą, że są w posiadaniu nagrań z wbudowanej w laptopa kamery, wykonanych podczas oglądania przez ofiarę treści pornograficznych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Dla nadania wiarygodności szantażowi, jako rzekomy dowód włamania do komputera podają w mailu hasło należące do ofiary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Hasło pochodzi z innego źródła (jakiegokolwiek publicznego wycieku bazy danych, z któregokolwiek serwisu - aktualnie takie wycieki można znaleźć np. na </a:t>
            </a:r>
            <a:r>
              <a:rPr lang="en-US" sz="2400">
                <a:hlinkClick r:id="rId2"/>
              </a:rPr>
              <a:t>https://scylla.sh</a:t>
            </a:r>
            <a:r>
              <a:rPr lang="en-US" sz="240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Taktyka ta wykorzystuje fakt, że większość/bardzo wielu ludzi stosuje to samo hasło w różnych miejscach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Obecność swojego adresu na tego typu liście można sprawdzić w serwisie </a:t>
            </a:r>
            <a:r>
              <a:rPr lang="en-US" sz="2400">
                <a:hlinkClick r:id="rId3"/>
              </a:rPr>
              <a:t>https://haveibeenpwned.com/ </a:t>
            </a:r>
            <a:endParaRPr lang="en-US" sz="240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66BEE-5DD8-4AF1-8CA8-4455926CFFDA}"/>
              </a:ext>
            </a:extLst>
          </p:cNvPr>
          <p:cNvSpPr txBox="1"/>
          <p:nvPr/>
        </p:nvSpPr>
        <p:spPr>
          <a:xfrm>
            <a:off x="397164" y="6345381"/>
            <a:ext cx="1092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4"/>
              </a:rPr>
              <a:t>https://www.welivesecurity.com/2020/04/30/new-sextortion-scam-claims-know-your-password/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45126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9743873" cy="66995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Sextortion - przykład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66BEE-5DD8-4AF1-8CA8-4455926CFFDA}"/>
              </a:ext>
            </a:extLst>
          </p:cNvPr>
          <p:cNvSpPr txBox="1"/>
          <p:nvPr/>
        </p:nvSpPr>
        <p:spPr>
          <a:xfrm>
            <a:off x="397164" y="6096000"/>
            <a:ext cx="1092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2"/>
              </a:rPr>
              <a:t>https://www.welivesecurity.com/2020/04/30/new-sextortion-scam-claims-know-your-password/</a:t>
            </a:r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B3D30-3933-4306-8AEC-4731F62A3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66" y="1204624"/>
            <a:ext cx="8497889" cy="465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34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9743873" cy="66995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Business Email Compromise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354532" y="5817888"/>
            <a:ext cx="10738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</a:p>
          <a:p>
            <a:r>
              <a:rPr lang="en-US">
                <a:hlinkClick r:id="rId2"/>
              </a:rPr>
              <a:t>https://www.fbi.gov/scams-and-safety/common-scams-and-crimes/business-email-compromise</a:t>
            </a:r>
            <a:endParaRPr lang="en-US"/>
          </a:p>
          <a:p>
            <a:r>
              <a:rPr lang="en-US">
                <a:hlinkClick r:id="rId3"/>
              </a:rPr>
              <a:t>https://www.infosecurity-magazine.com/news/fbi-bec-losses-soared-to-18/</a:t>
            </a:r>
            <a:endParaRPr lang="en-US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9784A-0F21-4E6B-8090-AA214AC21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071" y="116782"/>
            <a:ext cx="1819275" cy="2076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A347A9-C6EF-44B8-A5F5-BDA67B2968A8}"/>
              </a:ext>
            </a:extLst>
          </p:cNvPr>
          <p:cNvSpPr txBox="1"/>
          <p:nvPr/>
        </p:nvSpPr>
        <p:spPr>
          <a:xfrm>
            <a:off x="563417" y="1237673"/>
            <a:ext cx="1100051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/>
              <a:t>Schemat</a:t>
            </a:r>
            <a:r>
              <a:rPr lang="en-US" sz="2100" dirty="0"/>
              <a:t> </a:t>
            </a:r>
            <a:r>
              <a:rPr lang="en-US" sz="2100" dirty="0" err="1"/>
              <a:t>znany</a:t>
            </a:r>
            <a:r>
              <a:rPr lang="en-US" sz="2100" dirty="0"/>
              <a:t> </a:t>
            </a:r>
            <a:r>
              <a:rPr lang="en-US" sz="2100" dirty="0" err="1"/>
              <a:t>również</a:t>
            </a:r>
            <a:r>
              <a:rPr lang="en-US" sz="2100" dirty="0"/>
              <a:t> pod </a:t>
            </a:r>
            <a:r>
              <a:rPr lang="en-US" sz="2100" dirty="0" err="1"/>
              <a:t>nazwą</a:t>
            </a:r>
            <a:r>
              <a:rPr lang="en-US" sz="2100" dirty="0"/>
              <a:t> EAC (Email Account Compromise)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/>
              <a:t>Wyłudzenie</a:t>
            </a:r>
            <a:r>
              <a:rPr lang="en-US" sz="2100" dirty="0"/>
              <a:t> </a:t>
            </a:r>
            <a:r>
              <a:rPr lang="en-US" sz="2100" dirty="0" err="1"/>
              <a:t>znacznych</a:t>
            </a:r>
            <a:r>
              <a:rPr lang="en-US" sz="2100" dirty="0"/>
              <a:t> </a:t>
            </a:r>
            <a:r>
              <a:rPr lang="en-US" sz="2100" dirty="0" err="1"/>
              <a:t>środków</a:t>
            </a:r>
            <a:r>
              <a:rPr lang="en-US" sz="2100" dirty="0"/>
              <a:t> </a:t>
            </a:r>
            <a:r>
              <a:rPr lang="en-US" sz="2100" dirty="0" err="1"/>
              <a:t>pieniężnych</a:t>
            </a:r>
            <a:r>
              <a:rPr lang="en-US" sz="2100" dirty="0"/>
              <a:t> w </a:t>
            </a:r>
            <a:r>
              <a:rPr lang="en-US" sz="2100" dirty="0" err="1"/>
              <a:t>formie</a:t>
            </a:r>
            <a:r>
              <a:rPr lang="en-US" sz="2100" dirty="0"/>
              <a:t> </a:t>
            </a:r>
            <a:r>
              <a:rPr lang="en-US" sz="2100" dirty="0" err="1"/>
              <a:t>przelewu</a:t>
            </a:r>
            <a:r>
              <a:rPr lang="en-US" sz="2100" dirty="0"/>
              <a:t>, z </a:t>
            </a:r>
            <a:r>
              <a:rPr lang="en-US" sz="2100" dirty="0" err="1"/>
              <a:t>wykorzystaniem</a:t>
            </a:r>
            <a:r>
              <a:rPr lang="en-US" sz="2100" dirty="0"/>
              <a:t> </a:t>
            </a:r>
          </a:p>
          <a:p>
            <a:r>
              <a:rPr lang="en-US" sz="2100" dirty="0"/>
              <a:t>     </a:t>
            </a:r>
            <a:r>
              <a:rPr lang="en-US" sz="2100" dirty="0" err="1"/>
              <a:t>poczty</a:t>
            </a:r>
            <a:r>
              <a:rPr lang="en-US" sz="2100" dirty="0"/>
              <a:t> </a:t>
            </a:r>
            <a:r>
              <a:rPr lang="en-US" sz="2100" dirty="0" err="1"/>
              <a:t>elektronicznej</a:t>
            </a: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/>
              <a:t>Jedno</a:t>
            </a:r>
            <a:r>
              <a:rPr lang="en-US" sz="2100" dirty="0"/>
              <a:t> z </a:t>
            </a:r>
            <a:r>
              <a:rPr lang="en-US" sz="2100" dirty="0" err="1"/>
              <a:t>najbardziej</a:t>
            </a:r>
            <a:r>
              <a:rPr lang="en-US" sz="2100" dirty="0"/>
              <a:t> </a:t>
            </a:r>
            <a:r>
              <a:rPr lang="en-US" sz="2100" dirty="0" err="1"/>
              <a:t>skutecznych</a:t>
            </a:r>
            <a:r>
              <a:rPr lang="en-US" sz="2100" dirty="0"/>
              <a:t> </a:t>
            </a:r>
            <a:r>
              <a:rPr lang="en-US" sz="2100" dirty="0" err="1"/>
              <a:t>i</a:t>
            </a:r>
            <a:r>
              <a:rPr lang="en-US" sz="2100" dirty="0"/>
              <a:t> </a:t>
            </a:r>
            <a:r>
              <a:rPr lang="en-US" sz="2100" dirty="0" err="1"/>
              <a:t>dotkliwych</a:t>
            </a:r>
            <a:r>
              <a:rPr lang="en-US" sz="2100" dirty="0"/>
              <a:t> w </a:t>
            </a:r>
            <a:r>
              <a:rPr lang="en-US" sz="2100" dirty="0" err="1"/>
              <a:t>skutkach</a:t>
            </a:r>
            <a:r>
              <a:rPr lang="en-US" sz="2100" dirty="0"/>
              <a:t> </a:t>
            </a:r>
            <a:r>
              <a:rPr lang="en-US" sz="2100" dirty="0" err="1"/>
              <a:t>oszustw</a:t>
            </a: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/>
              <a:t>Celem</a:t>
            </a:r>
            <a:r>
              <a:rPr lang="en-US" sz="2100" dirty="0"/>
              <a:t> </a:t>
            </a:r>
            <a:r>
              <a:rPr lang="en-US" sz="2100" dirty="0" err="1"/>
              <a:t>zazwyczaj</a:t>
            </a:r>
            <a:r>
              <a:rPr lang="en-US" sz="2100" dirty="0"/>
              <a:t> </a:t>
            </a:r>
            <a:r>
              <a:rPr lang="en-US" sz="2100" dirty="0" err="1"/>
              <a:t>padają</a:t>
            </a:r>
            <a:r>
              <a:rPr lang="en-US" sz="2100" dirty="0"/>
              <a:t> </a:t>
            </a:r>
            <a:r>
              <a:rPr lang="en-US" sz="2100" dirty="0" err="1"/>
              <a:t>pracownicy</a:t>
            </a:r>
            <a:r>
              <a:rPr lang="en-US" sz="2100" dirty="0"/>
              <a:t> </a:t>
            </a:r>
            <a:r>
              <a:rPr lang="en-US" sz="2100" dirty="0" err="1"/>
              <a:t>działu</a:t>
            </a:r>
            <a:r>
              <a:rPr lang="en-US" sz="2100" dirty="0"/>
              <a:t> </a:t>
            </a:r>
            <a:r>
              <a:rPr lang="en-US" sz="2100" dirty="0" err="1"/>
              <a:t>inansów</a:t>
            </a: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/>
              <a:t>Może</a:t>
            </a:r>
            <a:r>
              <a:rPr lang="en-US" sz="2100" dirty="0"/>
              <a:t> </a:t>
            </a:r>
            <a:r>
              <a:rPr lang="en-US" sz="2100" dirty="0" err="1"/>
              <a:t>przybierać</a:t>
            </a:r>
            <a:r>
              <a:rPr lang="en-US" sz="2100" dirty="0"/>
              <a:t> </a:t>
            </a:r>
            <a:r>
              <a:rPr lang="en-US" sz="2100" dirty="0" err="1"/>
              <a:t>różne</a:t>
            </a:r>
            <a:r>
              <a:rPr lang="en-US" sz="2100" dirty="0"/>
              <a:t> </a:t>
            </a:r>
            <a:r>
              <a:rPr lang="en-US" sz="2100" dirty="0" err="1"/>
              <a:t>scenariusze</a:t>
            </a:r>
            <a:r>
              <a:rPr lang="en-US" sz="2100" dirty="0"/>
              <a:t>, np: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partner </a:t>
            </a:r>
            <a:r>
              <a:rPr lang="en-US" sz="2100" dirty="0" err="1"/>
              <a:t>biznesowy</a:t>
            </a:r>
            <a:r>
              <a:rPr lang="en-US" sz="2100" dirty="0"/>
              <a:t>/</a:t>
            </a:r>
            <a:r>
              <a:rPr lang="en-US" sz="2100" dirty="0" err="1"/>
              <a:t>dostawca</a:t>
            </a:r>
            <a:r>
              <a:rPr lang="en-US" sz="2100" dirty="0"/>
              <a:t> </a:t>
            </a:r>
            <a:r>
              <a:rPr lang="en-US" sz="2100" dirty="0" err="1"/>
              <a:t>wysyła</a:t>
            </a:r>
            <a:r>
              <a:rPr lang="en-US" sz="2100" dirty="0"/>
              <a:t> </a:t>
            </a:r>
            <a:r>
              <a:rPr lang="en-US" sz="2100" dirty="0" err="1"/>
              <a:t>naszej</a:t>
            </a:r>
            <a:r>
              <a:rPr lang="en-US" sz="2100" dirty="0"/>
              <a:t> </a:t>
            </a:r>
            <a:r>
              <a:rPr lang="en-US" sz="2100" dirty="0" err="1"/>
              <a:t>organizacji</a:t>
            </a:r>
            <a:r>
              <a:rPr lang="en-US" sz="2100" dirty="0"/>
              <a:t> </a:t>
            </a:r>
            <a:r>
              <a:rPr lang="en-US" sz="2100" dirty="0" err="1"/>
              <a:t>fakturę</a:t>
            </a:r>
            <a:r>
              <a:rPr lang="en-US" sz="2100" dirty="0"/>
              <a:t> z "</a:t>
            </a:r>
            <a:r>
              <a:rPr lang="en-US" sz="2100" dirty="0" err="1"/>
              <a:t>nowego</a:t>
            </a:r>
            <a:r>
              <a:rPr lang="en-US" sz="2100" dirty="0"/>
              <a:t> </a:t>
            </a:r>
            <a:r>
              <a:rPr lang="en-US" sz="2100" dirty="0" err="1"/>
              <a:t>adresu</a:t>
            </a:r>
            <a:r>
              <a:rPr lang="en-US" sz="2100" dirty="0"/>
              <a:t> email"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 err="1"/>
              <a:t>prezes</a:t>
            </a:r>
            <a:r>
              <a:rPr lang="en-US" sz="2100" dirty="0"/>
              <a:t> </a:t>
            </a:r>
            <a:r>
              <a:rPr lang="en-US" sz="2100" dirty="0" err="1"/>
              <a:t>firmy</a:t>
            </a:r>
            <a:r>
              <a:rPr lang="en-US" sz="2100" dirty="0"/>
              <a:t> </a:t>
            </a:r>
            <a:r>
              <a:rPr lang="en-US" sz="2100" dirty="0" err="1"/>
              <a:t>instruuje</a:t>
            </a:r>
            <a:r>
              <a:rPr lang="en-US" sz="2100" dirty="0"/>
              <a:t> </a:t>
            </a:r>
            <a:r>
              <a:rPr lang="en-US" sz="2100" dirty="0" err="1"/>
              <a:t>asystentkę</a:t>
            </a:r>
            <a:r>
              <a:rPr lang="en-US" sz="2100" dirty="0"/>
              <a:t>, by </a:t>
            </a:r>
            <a:r>
              <a:rPr lang="en-US" sz="2100" dirty="0" err="1"/>
              <a:t>wykonała</a:t>
            </a:r>
            <a:r>
              <a:rPr lang="en-US" sz="2100" dirty="0"/>
              <a:t> </a:t>
            </a:r>
            <a:r>
              <a:rPr lang="en-US" sz="2100" dirty="0" err="1"/>
              <a:t>przelew</a:t>
            </a:r>
            <a:r>
              <a:rPr lang="en-US" sz="2100" dirty="0"/>
              <a:t> </a:t>
            </a:r>
            <a:r>
              <a:rPr lang="en-US" sz="2100" dirty="0" err="1"/>
              <a:t>na</a:t>
            </a:r>
            <a:r>
              <a:rPr lang="en-US" sz="2100" dirty="0"/>
              <a:t> </a:t>
            </a:r>
            <a:r>
              <a:rPr lang="en-US" sz="2100" dirty="0" err="1"/>
              <a:t>znaczną</a:t>
            </a:r>
            <a:r>
              <a:rPr lang="en-US" sz="2100" dirty="0"/>
              <a:t> </a:t>
            </a:r>
            <a:r>
              <a:rPr lang="en-US" sz="2100" dirty="0" err="1"/>
              <a:t>kwotę</a:t>
            </a:r>
            <a:r>
              <a:rPr lang="en-US" sz="2100" dirty="0"/>
              <a:t>, </a:t>
            </a:r>
            <a:r>
              <a:rPr lang="en-US" sz="2100" dirty="0" err="1"/>
              <a:t>argumentowany</a:t>
            </a:r>
            <a:r>
              <a:rPr lang="en-US" sz="2100" dirty="0"/>
              <a:t> </a:t>
            </a:r>
            <a:r>
              <a:rPr lang="en-US" sz="2100" dirty="0" err="1"/>
              <a:t>pilną</a:t>
            </a:r>
            <a:r>
              <a:rPr lang="en-US" sz="2100" dirty="0"/>
              <a:t> </a:t>
            </a:r>
            <a:r>
              <a:rPr lang="en-US" sz="2100" dirty="0" err="1"/>
              <a:t>potrzebą</a:t>
            </a:r>
            <a:r>
              <a:rPr lang="en-US" sz="2100" dirty="0"/>
              <a:t> </a:t>
            </a:r>
            <a:r>
              <a:rPr lang="en-US" sz="2100" dirty="0" err="1"/>
              <a:t>biznesową</a:t>
            </a:r>
            <a:r>
              <a:rPr lang="en-US" sz="21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/>
              <a:t>Często</a:t>
            </a:r>
            <a:r>
              <a:rPr lang="en-US" sz="2100" dirty="0"/>
              <a:t> </a:t>
            </a:r>
            <a:r>
              <a:rPr lang="en-US" sz="2100" dirty="0" err="1"/>
              <a:t>podszywanie</a:t>
            </a:r>
            <a:r>
              <a:rPr lang="en-US" sz="2100" dirty="0"/>
              <a:t> </a:t>
            </a:r>
            <a:r>
              <a:rPr lang="en-US" sz="2100" dirty="0" err="1"/>
              <a:t>się</a:t>
            </a:r>
            <a:r>
              <a:rPr lang="en-US" sz="2100" dirty="0"/>
              <a:t> ma </a:t>
            </a:r>
            <a:r>
              <a:rPr lang="en-US" sz="2100" dirty="0" err="1"/>
              <a:t>miejsce</a:t>
            </a:r>
            <a:r>
              <a:rPr lang="en-US" sz="2100" dirty="0"/>
              <a:t> z </a:t>
            </a:r>
            <a:r>
              <a:rPr lang="en-US" sz="2100" dirty="0" err="1"/>
              <a:t>wykorzystaniem</a:t>
            </a:r>
            <a:r>
              <a:rPr lang="en-US" sz="2100" dirty="0"/>
              <a:t> </a:t>
            </a:r>
            <a:r>
              <a:rPr lang="en-US" sz="2100" dirty="0" err="1"/>
              <a:t>adresów</a:t>
            </a:r>
            <a:r>
              <a:rPr lang="en-US" sz="2100" dirty="0"/>
              <a:t> email </a:t>
            </a:r>
            <a:r>
              <a:rPr lang="en-US" sz="2100" dirty="0" err="1"/>
              <a:t>nienależących</a:t>
            </a:r>
            <a:r>
              <a:rPr lang="en-US" sz="2100" dirty="0"/>
              <a:t> do </a:t>
            </a:r>
            <a:r>
              <a:rPr lang="en-US" sz="2100" dirty="0" err="1"/>
              <a:t>podmiotu</a:t>
            </a:r>
            <a:r>
              <a:rPr lang="en-US" sz="2100" dirty="0"/>
              <a:t>, </a:t>
            </a:r>
            <a:r>
              <a:rPr lang="en-US" sz="2100" dirty="0" err="1"/>
              <a:t>który</a:t>
            </a:r>
            <a:r>
              <a:rPr lang="en-US" sz="2100" dirty="0"/>
              <a:t> jest </a:t>
            </a:r>
            <a:r>
              <a:rPr lang="en-US" sz="2100" dirty="0" err="1"/>
              <a:t>impersonowany</a:t>
            </a:r>
            <a:r>
              <a:rPr lang="en-US" sz="2100" dirty="0"/>
              <a:t> ("</a:t>
            </a:r>
            <a:r>
              <a:rPr lang="en-US" sz="2100" dirty="0" err="1"/>
              <a:t>nowy</a:t>
            </a:r>
            <a:r>
              <a:rPr lang="en-US" sz="2100" dirty="0"/>
              <a:t> </a:t>
            </a:r>
            <a:r>
              <a:rPr lang="en-US" sz="2100" dirty="0" err="1"/>
              <a:t>adres</a:t>
            </a:r>
            <a:r>
              <a:rPr lang="en-US" sz="2100" dirty="0"/>
              <a:t> email")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b="1" dirty="0" err="1"/>
              <a:t>Zdarza</a:t>
            </a:r>
            <a:r>
              <a:rPr lang="en-US" sz="2100" b="1" dirty="0"/>
              <a:t> </a:t>
            </a:r>
            <a:r>
              <a:rPr lang="en-US" sz="2100" b="1" dirty="0" err="1"/>
              <a:t>się</a:t>
            </a:r>
            <a:r>
              <a:rPr lang="en-US" sz="2100" b="1" dirty="0"/>
              <a:t> </a:t>
            </a:r>
            <a:r>
              <a:rPr lang="en-US" sz="2100" b="1" dirty="0" err="1"/>
              <a:t>jednak</a:t>
            </a:r>
            <a:r>
              <a:rPr lang="en-US" sz="2100" b="1" dirty="0"/>
              <a:t> </a:t>
            </a:r>
            <a:r>
              <a:rPr lang="en-US" sz="2100" dirty="0"/>
              <a:t>(</a:t>
            </a:r>
            <a:r>
              <a:rPr lang="en-US" sz="2100" dirty="0" err="1"/>
              <a:t>i</a:t>
            </a:r>
            <a:r>
              <a:rPr lang="en-US" sz="2100" dirty="0"/>
              <a:t> ten </a:t>
            </a:r>
            <a:r>
              <a:rPr lang="en-US" sz="2100" dirty="0" err="1"/>
              <a:t>scenariusz</a:t>
            </a:r>
            <a:r>
              <a:rPr lang="en-US" sz="2100" dirty="0"/>
              <a:t> jest </a:t>
            </a:r>
            <a:r>
              <a:rPr lang="en-US" sz="2100" dirty="0" err="1"/>
              <a:t>najbardziej</a:t>
            </a:r>
            <a:r>
              <a:rPr lang="en-US" sz="2100" dirty="0"/>
              <a:t> </a:t>
            </a:r>
            <a:r>
              <a:rPr lang="en-US" sz="2100" dirty="0" err="1"/>
              <a:t>groźny</a:t>
            </a:r>
            <a:r>
              <a:rPr lang="en-US" sz="2100" dirty="0"/>
              <a:t>, </a:t>
            </a:r>
            <a:r>
              <a:rPr lang="en-US" sz="2100" dirty="0" err="1"/>
              <a:t>bo</a:t>
            </a:r>
            <a:r>
              <a:rPr lang="en-US" sz="2100" dirty="0"/>
              <a:t> </a:t>
            </a:r>
            <a:r>
              <a:rPr lang="en-US" sz="2100" dirty="0" err="1"/>
              <a:t>najbardziej</a:t>
            </a:r>
            <a:r>
              <a:rPr lang="en-US" sz="2100" dirty="0"/>
              <a:t> </a:t>
            </a:r>
            <a:r>
              <a:rPr lang="en-US" sz="2100" dirty="0" err="1"/>
              <a:t>wiarygodny</a:t>
            </a:r>
            <a:r>
              <a:rPr lang="en-US" sz="2100" dirty="0"/>
              <a:t> - </a:t>
            </a:r>
            <a:r>
              <a:rPr lang="en-US" sz="2100" dirty="0" err="1"/>
              <a:t>więc</a:t>
            </a:r>
            <a:r>
              <a:rPr lang="en-US" sz="2100" dirty="0"/>
              <a:t> </a:t>
            </a:r>
            <a:r>
              <a:rPr lang="en-US" sz="2100" dirty="0" err="1"/>
              <a:t>i</a:t>
            </a:r>
            <a:r>
              <a:rPr lang="en-US" sz="2100" dirty="0"/>
              <a:t> </a:t>
            </a:r>
            <a:r>
              <a:rPr lang="en-US" sz="2100" dirty="0" err="1"/>
              <a:t>skuteczny</a:t>
            </a:r>
            <a:r>
              <a:rPr lang="en-US" sz="2100" dirty="0"/>
              <a:t>!), </a:t>
            </a:r>
            <a:r>
              <a:rPr lang="en-US" sz="2100" b="1" dirty="0" err="1"/>
              <a:t>że</a:t>
            </a:r>
            <a:r>
              <a:rPr lang="en-US" sz="2100" b="1" dirty="0"/>
              <a:t> </a:t>
            </a:r>
            <a:r>
              <a:rPr lang="en-US" sz="2100" b="1" dirty="0" err="1"/>
              <a:t>użyta</a:t>
            </a:r>
            <a:r>
              <a:rPr lang="en-US" sz="2100" b="1" dirty="0"/>
              <a:t> </a:t>
            </a:r>
            <a:r>
              <a:rPr lang="en-US" sz="2100" b="1" dirty="0" err="1"/>
              <a:t>skrzynka</a:t>
            </a:r>
            <a:r>
              <a:rPr lang="en-US" sz="2100" b="1" dirty="0"/>
              <a:t> email jest w </a:t>
            </a:r>
            <a:r>
              <a:rPr lang="en-US" sz="2100" b="1" dirty="0" err="1"/>
              <a:t>rękach</a:t>
            </a:r>
            <a:r>
              <a:rPr lang="en-US" sz="2100" b="1" dirty="0"/>
              <a:t> </a:t>
            </a:r>
            <a:r>
              <a:rPr lang="en-US" sz="2100" b="1" dirty="0" err="1"/>
              <a:t>przestępcy</a:t>
            </a:r>
            <a:r>
              <a:rPr lang="en-US" sz="2100" b="1" dirty="0"/>
              <a:t> </a:t>
            </a:r>
            <a:r>
              <a:rPr lang="en-US" sz="2100" dirty="0"/>
              <a:t>(</a:t>
            </a:r>
            <a:r>
              <a:rPr lang="en-US" sz="2100" dirty="0" err="1"/>
              <a:t>została</a:t>
            </a:r>
            <a:r>
              <a:rPr lang="en-US" sz="2100" dirty="0"/>
              <a:t> </a:t>
            </a:r>
            <a:r>
              <a:rPr lang="en-US" sz="2100" dirty="0" err="1"/>
              <a:t>shackowana</a:t>
            </a:r>
            <a:r>
              <a:rPr lang="en-US" sz="21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W </a:t>
            </a:r>
            <a:r>
              <a:rPr lang="en-US" sz="2100" dirty="0" err="1"/>
              <a:t>samych</a:t>
            </a:r>
            <a:r>
              <a:rPr lang="en-US" sz="2100" dirty="0"/>
              <a:t> USA </a:t>
            </a:r>
            <a:r>
              <a:rPr lang="en-US" sz="2100" dirty="0" err="1"/>
              <a:t>szacowane</a:t>
            </a:r>
            <a:r>
              <a:rPr lang="en-US" sz="2100" dirty="0"/>
              <a:t> </a:t>
            </a:r>
            <a:r>
              <a:rPr lang="en-US" sz="2100" dirty="0" err="1"/>
              <a:t>straty</a:t>
            </a:r>
            <a:r>
              <a:rPr lang="en-US" sz="2100" dirty="0"/>
              <a:t> w </a:t>
            </a:r>
            <a:r>
              <a:rPr lang="en-US" sz="2100" dirty="0" err="1"/>
              <a:t>wyniku</a:t>
            </a:r>
            <a:r>
              <a:rPr lang="en-US" sz="2100" dirty="0"/>
              <a:t> BEC w 2019 </a:t>
            </a:r>
            <a:r>
              <a:rPr lang="en-US" sz="2100" dirty="0" err="1"/>
              <a:t>szacowane</a:t>
            </a:r>
            <a:r>
              <a:rPr lang="en-US" sz="2100" dirty="0"/>
              <a:t> </a:t>
            </a:r>
            <a:r>
              <a:rPr lang="en-US" sz="2100" dirty="0" err="1"/>
              <a:t>są</a:t>
            </a:r>
            <a:r>
              <a:rPr lang="en-US" sz="2100" dirty="0"/>
              <a:t> </a:t>
            </a:r>
            <a:r>
              <a:rPr lang="en-US" sz="2100" dirty="0" err="1"/>
              <a:t>na</a:t>
            </a:r>
            <a:r>
              <a:rPr lang="en-US" sz="2100" dirty="0"/>
              <a:t> </a:t>
            </a:r>
            <a:r>
              <a:rPr lang="en-US" sz="2100" dirty="0" err="1"/>
              <a:t>prawie</a:t>
            </a:r>
            <a:r>
              <a:rPr lang="en-US" sz="2100" dirty="0"/>
              <a:t> $2,000,000,000</a:t>
            </a:r>
            <a:endParaRPr lang="pl-PL" sz="2100" dirty="0"/>
          </a:p>
        </p:txBody>
      </p:sp>
    </p:spTree>
    <p:extLst>
      <p:ext uri="{BB962C8B-B14F-4D97-AF65-F5344CB8AC3E}">
        <p14:creationId xmlns:p14="http://schemas.microsoft.com/office/powerpoint/2010/main" val="1653104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32898"/>
            <a:ext cx="9385991" cy="14388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356" b="1" dirty="0">
                <a:latin typeface="Consolas" panose="020B0609020204030204" pitchFamily="49" charset="0"/>
                <a:cs typeface="Arial" panose="020B0604020202020204" pitchFamily="34" charset="0"/>
              </a:rPr>
              <a:t>Business Email Compromise - </a:t>
            </a:r>
            <a:r>
              <a:rPr lang="en-US" sz="4356" b="1" dirty="0" err="1">
                <a:latin typeface="Consolas" panose="020B0609020204030204" pitchFamily="49" charset="0"/>
                <a:cs typeface="Arial" panose="020B0604020202020204" pitchFamily="34" charset="0"/>
              </a:rPr>
              <a:t>przykład</a:t>
            </a:r>
            <a:endParaRPr lang="en-US" sz="4356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354532" y="6255770"/>
            <a:ext cx="967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2"/>
              </a:rPr>
              <a:t>https://www.infosecurity-magazine.com/news/scammers-maga-hat-vendors-steal/</a:t>
            </a:r>
            <a:endParaRPr lang="en-US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9784A-0F21-4E6B-8090-AA214AC21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071" y="116782"/>
            <a:ext cx="1819275" cy="2076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BE389A-D6A0-46B9-9DB3-4100DC0D5C5F}"/>
              </a:ext>
            </a:extLst>
          </p:cNvPr>
          <p:cNvSpPr txBox="1"/>
          <p:nvPr/>
        </p:nvSpPr>
        <p:spPr>
          <a:xfrm>
            <a:off x="789709" y="1753985"/>
            <a:ext cx="933902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22-go października 2020 partia Republikańska w Winsconsin padła ofiarą ataku phishingowego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Przestępcy podszyli się pod istniejących producentów czapek i innych gadżetów promujących kampanię wyborczą Donalda Trumpa, wysyłając podrobione faktury z podstawionymi numerami kont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Atakujący wykazali spory poziom znajomości procedur i kontrahentów, co sugeruje wcześniejsze uzyskanie dostępu do skrzynki pocztowej osoby zaangażowanej w kampanię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Łupem padły miliony dolarów (i w konsekwencji w pewnym stopniu sama kampania)</a:t>
            </a:r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6871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5" y="166998"/>
            <a:ext cx="8450033" cy="169691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356" b="1" dirty="0">
                <a:latin typeface="Consolas" panose="020B0609020204030204" pitchFamily="49" charset="0"/>
                <a:cs typeface="Arial" panose="020B0604020202020204" pitchFamily="34" charset="0"/>
              </a:rPr>
              <a:t>Supply chain compromise – </a:t>
            </a:r>
            <a:r>
              <a:rPr lang="pl-PL" sz="4356" b="1" dirty="0">
                <a:latin typeface="Consolas" panose="020B0609020204030204" pitchFamily="49" charset="0"/>
                <a:cs typeface="Arial" panose="020B0604020202020204" pitchFamily="34" charset="0"/>
              </a:rPr>
              <a:t>SolarWinds</a:t>
            </a:r>
            <a:endParaRPr lang="en-US" sz="4356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202222" y="6330462"/>
            <a:ext cx="1070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Źródło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https://www.techtarget.com/whatis/feature/SolarWinds-hack-explained-Everything-you-need-to-know</a:t>
            </a:r>
            <a:r>
              <a:rPr lang="pl-PL" dirty="0"/>
              <a:t> 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BD0F-19AC-442C-93F2-AD6E9F1BDE4D}"/>
              </a:ext>
            </a:extLst>
          </p:cNvPr>
          <p:cNvSpPr txBox="1"/>
          <p:nvPr/>
        </p:nvSpPr>
        <p:spPr>
          <a:xfrm>
            <a:off x="448408" y="1969477"/>
            <a:ext cx="112951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700" dirty="0"/>
              <a:t>Najpoważniejszy znany historii atak typu supply chain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700" dirty="0"/>
              <a:t>Dotknięte tysiące organizacji, w tym rząd Stanów Zjednoczonych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700" dirty="0"/>
              <a:t>Backdoor w komponencie Orion pakietu SIEM SolarWinds, używany przez ponad 30 000 organizacji (prywatnych i publicznych)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700" dirty="0"/>
              <a:t>Nation-state threat actor, zidentyfikowany przez Microsoft jako Nobellium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700" dirty="0"/>
              <a:t>Wrzesień 2019 – włamanie do sieci SolarWinds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700" dirty="0"/>
              <a:t>Październik 2019 – testowe umieszczenie obcego kodu w kodzie Oriona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700" dirty="0"/>
              <a:t>Luty 2020 – backdoor Sunburst umieszczony w kodzie Oriona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700" dirty="0"/>
              <a:t>Marzec 2020 – początek dystrybucji zbackdoorowanego Oriona do klientów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700" dirty="0"/>
              <a:t>Grudzień 2020 – wykrycie incydentu przez FireEye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84FF7-67FC-4E98-AD14-598C99B8F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325" y="55044"/>
            <a:ext cx="3863675" cy="14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78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5" y="166998"/>
            <a:ext cx="12212516" cy="169691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Supply chain compromise -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smartfony z preinstalowanym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malware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202222" y="6330462"/>
            <a:ext cx="1070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2"/>
              </a:rPr>
              <a:t>https://news.hitb.org/content/chinese-smartphone-maker-selling-devices-malware-pre-installed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BD0F-19AC-442C-93F2-AD6E9F1BDE4D}"/>
              </a:ext>
            </a:extLst>
          </p:cNvPr>
          <p:cNvSpPr txBox="1"/>
          <p:nvPr/>
        </p:nvSpPr>
        <p:spPr>
          <a:xfrm>
            <a:off x="448408" y="1969477"/>
            <a:ext cx="1129518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W marcu 2019 researcherzy z firmy Secure-D odkryli preinstalowany malware na smartfonach od chińskiego producenta Transsion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Telefony w Etiopii, Kameronie, Egipcie, Ganie, Afryce południowej i 14 innych krajach rejestrowały abonentów w płatnych subskrypcjach bez ich wiedzy i zgody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Aplikacje mobilne odpowiedzialne za tę aktywność były preinstalowane z systemem Android dostarczonym na urządzeniach (nie były obecne w żadnym oficjalnym sklepie z aplikacjami mobilnymi)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Ilość dotkniętych urządzeń szacuje się na ponad 200 000</a:t>
            </a:r>
            <a:endParaRPr lang="pl-PL" sz="2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0DF4B-FF29-432B-9394-1E2EE6813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853" y="107442"/>
            <a:ext cx="2891362" cy="106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1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8" y="158206"/>
            <a:ext cx="12212516" cy="161778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Supply chain compromise -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malware w oprogramowaniu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podatkowym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202222" y="6330462"/>
            <a:ext cx="1070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2"/>
              </a:rPr>
              <a:t>https://www.infosecurity-magazine.com/news/fbicisa-warn-us-firms/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BD0F-19AC-442C-93F2-AD6E9F1BDE4D}"/>
              </a:ext>
            </a:extLst>
          </p:cNvPr>
          <p:cNvSpPr txBox="1"/>
          <p:nvPr/>
        </p:nvSpPr>
        <p:spPr>
          <a:xfrm>
            <a:off x="448408" y="1872762"/>
            <a:ext cx="11295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Golden Tax jest oprogramowaniem, do którego instalacji chińskie banki zmuszają zagraniczne firmy operujące  na terenie Chin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W czerwcu 2019 researcherzy z Trustwave ostrzegli o odkrytych przez siebie backdoorach w oprogramowaniu Golden Tax  (nadali im nazwy GoldenSpy oraz GoldenHelper)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Kilka dni po publikacji odkryto program deinstalujący, zacierający ślady po backdoorze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/>
              <a:t>FBI i CISA wydały ostrzeżenie dla amerykańskich firm operujących w Chinach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195BB-96A1-4B34-81B7-7898D50F0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061" y="77482"/>
            <a:ext cx="2891362" cy="106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99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77" y="209745"/>
            <a:ext cx="11048972" cy="11179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Watering hole attacks with 0days - przykład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2D9BAB-E9A5-4F24-965E-6E583466A751}"/>
              </a:ext>
            </a:extLst>
          </p:cNvPr>
          <p:cNvSpPr txBox="1"/>
          <p:nvPr/>
        </p:nvSpPr>
        <p:spPr>
          <a:xfrm>
            <a:off x="266008" y="5827222"/>
            <a:ext cx="9651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br>
              <a:rPr lang="en-US"/>
            </a:br>
            <a:r>
              <a:rPr lang="en-US">
                <a:hlinkClick r:id="rId2"/>
              </a:rPr>
              <a:t>https://support.apple.com/en-us/HT211929</a:t>
            </a:r>
            <a:br>
              <a:rPr lang="en-US"/>
            </a:br>
            <a:r>
              <a:rPr lang="pl-PL">
                <a:hlinkClick r:id="rId3"/>
              </a:rPr>
              <a:t>https://www.zdnet.com/article/apple-fixes-three-ios-zero-days-exploited-in-the-wild/</a:t>
            </a:r>
            <a:endParaRPr lang="pl-P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A4F354-6749-4B74-BD13-B36A4952A1CA}"/>
              </a:ext>
            </a:extLst>
          </p:cNvPr>
          <p:cNvSpPr txBox="1"/>
          <p:nvPr/>
        </p:nvSpPr>
        <p:spPr>
          <a:xfrm>
            <a:off x="931025" y="1535502"/>
            <a:ext cx="1061535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/>
              <a:t>5-go Listopada 2020 Apple opublikował aktualizacje adresujące trzy podatności w iOS: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/>
              <a:t>CVE-2020-27930 (zdalne wykonanie kodu w przeglądarce),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/>
              <a:t>CVE-2020-27950 (wyciek pamięci),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/>
              <a:t>CVE-2020-27932 (eskalacja uprawnień w jądrze),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/>
              <a:t>Podatności tworzą łańcuch (ang. </a:t>
            </a:r>
            <a:r>
              <a:rPr lang="en-US" sz="2300" i="1"/>
              <a:t>chain</a:t>
            </a:r>
            <a:r>
              <a:rPr lang="en-US" sz="2300"/>
              <a:t>), który pozwala na zdalne przejęcie kontroli nad urządzeniem po odwiedzeniu przez ofiarę specjalnie spreparowanej strony internetowej (kliknięcie w link lub kontrola nad stroną naturalnie odwiedzaną przez grupę docelową)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/>
              <a:t>Podatności zostały zgłoszone przez Researcherów z Google Project Zero, którzy odkryli je w formie aktywnie wykorzystywanyych exploitów (ang. </a:t>
            </a:r>
            <a:r>
              <a:rPr lang="en-US" sz="2300" i="1"/>
              <a:t>in the wild exploitation</a:t>
            </a:r>
            <a:r>
              <a:rPr lang="en-US" sz="2300"/>
              <a:t>)</a:t>
            </a:r>
            <a:endParaRPr lang="pl-PL" sz="2300"/>
          </a:p>
        </p:txBody>
      </p:sp>
    </p:spTree>
    <p:extLst>
      <p:ext uri="{BB962C8B-B14F-4D97-AF65-F5344CB8AC3E}">
        <p14:creationId xmlns:p14="http://schemas.microsoft.com/office/powerpoint/2010/main" val="2115299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9743873" cy="66995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Stuxnet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D088E-AC56-442F-9FE8-331BDFBF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94" y="70225"/>
            <a:ext cx="2140874" cy="1778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DB43E9-0C5D-4CE5-B85D-3A71DCA870F0}"/>
              </a:ext>
            </a:extLst>
          </p:cNvPr>
          <p:cNvSpPr txBox="1"/>
          <p:nvPr/>
        </p:nvSpPr>
        <p:spPr>
          <a:xfrm>
            <a:off x="817793" y="1434854"/>
            <a:ext cx="1013006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Wysoce</a:t>
            </a:r>
            <a:r>
              <a:rPr lang="en-US" sz="2200" dirty="0"/>
              <a:t> </a:t>
            </a:r>
            <a:r>
              <a:rPr lang="en-US" sz="2200" dirty="0" err="1"/>
              <a:t>zaawansowany</a:t>
            </a:r>
            <a:r>
              <a:rPr lang="en-US" sz="2200" dirty="0"/>
              <a:t> </a:t>
            </a:r>
            <a:r>
              <a:rPr lang="en-US" sz="2200" dirty="0" err="1"/>
              <a:t>robak</a:t>
            </a:r>
            <a:r>
              <a:rPr lang="en-US" sz="2200" dirty="0"/>
              <a:t> (malware)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Światło</a:t>
            </a:r>
            <a:r>
              <a:rPr lang="en-US" sz="2200" dirty="0"/>
              <a:t> </a:t>
            </a:r>
            <a:r>
              <a:rPr lang="en-US" sz="2200" dirty="0" err="1"/>
              <a:t>dzienne</a:t>
            </a:r>
            <a:r>
              <a:rPr lang="en-US" sz="2200" dirty="0"/>
              <a:t> po </a:t>
            </a:r>
            <a:r>
              <a:rPr lang="en-US" sz="2200" dirty="0" err="1"/>
              <a:t>raz</a:t>
            </a:r>
            <a:r>
              <a:rPr lang="en-US" sz="2200" dirty="0"/>
              <a:t> </a:t>
            </a:r>
            <a:r>
              <a:rPr lang="en-US" sz="2200" dirty="0" err="1"/>
              <a:t>pierwszy</a:t>
            </a:r>
            <a:r>
              <a:rPr lang="en-US" sz="2200" dirty="0"/>
              <a:t> </a:t>
            </a:r>
            <a:r>
              <a:rPr lang="en-US" sz="2200" dirty="0" err="1"/>
              <a:t>ujrzał</a:t>
            </a:r>
            <a:r>
              <a:rPr lang="en-US" sz="2200" dirty="0"/>
              <a:t> w 2010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Wytworzony</a:t>
            </a:r>
            <a:r>
              <a:rPr lang="en-US" sz="2200" dirty="0"/>
              <a:t> co </a:t>
            </a:r>
            <a:r>
              <a:rPr lang="en-US" sz="2200" dirty="0" err="1"/>
              <a:t>najmniej</a:t>
            </a:r>
            <a:r>
              <a:rPr lang="en-US" sz="2200" dirty="0"/>
              <a:t> w 2005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Stworzony</a:t>
            </a:r>
            <a:r>
              <a:rPr lang="en-US" sz="2200" dirty="0"/>
              <a:t> w </a:t>
            </a:r>
            <a:r>
              <a:rPr lang="en-US" sz="2200" dirty="0" err="1"/>
              <a:t>celu</a:t>
            </a:r>
            <a:r>
              <a:rPr lang="en-US" sz="2200" dirty="0"/>
              <a:t> </a:t>
            </a:r>
            <a:r>
              <a:rPr lang="en-US" sz="2200" dirty="0" err="1"/>
              <a:t>zniszczenia</a:t>
            </a:r>
            <a:r>
              <a:rPr lang="en-US" sz="2200" dirty="0"/>
              <a:t> </a:t>
            </a:r>
            <a:r>
              <a:rPr lang="en-US" sz="2200" dirty="0" err="1"/>
              <a:t>infrastruktury</a:t>
            </a:r>
            <a:r>
              <a:rPr lang="en-US" sz="2200" dirty="0"/>
              <a:t> </a:t>
            </a:r>
            <a:r>
              <a:rPr lang="en-US" sz="2200" dirty="0" err="1"/>
              <a:t>irańskiego</a:t>
            </a:r>
            <a:r>
              <a:rPr lang="en-US" sz="2200" dirty="0"/>
              <a:t> </a:t>
            </a:r>
            <a:r>
              <a:rPr lang="en-US" sz="2200" dirty="0" err="1"/>
              <a:t>programu</a:t>
            </a:r>
            <a:r>
              <a:rPr lang="en-US" sz="2200" dirty="0"/>
              <a:t> </a:t>
            </a:r>
            <a:r>
              <a:rPr lang="en-US" sz="2200" dirty="0" err="1"/>
              <a:t>nuklearnego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Zainfekował</a:t>
            </a:r>
            <a:r>
              <a:rPr lang="en-US" sz="2200" dirty="0"/>
              <a:t> co </a:t>
            </a:r>
            <a:r>
              <a:rPr lang="en-US" sz="2200" dirty="0" err="1"/>
              <a:t>najmniej</a:t>
            </a:r>
            <a:r>
              <a:rPr lang="en-US" sz="2200" dirty="0"/>
              <a:t> 14 </a:t>
            </a:r>
            <a:r>
              <a:rPr lang="en-US" sz="2200" dirty="0" err="1"/>
              <a:t>lokalizacji</a:t>
            </a:r>
            <a:r>
              <a:rPr lang="en-US" sz="2200" dirty="0"/>
              <a:t> w </a:t>
            </a:r>
            <a:r>
              <a:rPr lang="en-US" sz="2200" dirty="0" err="1"/>
              <a:t>Iranie</a:t>
            </a:r>
            <a:r>
              <a:rPr lang="en-US" sz="2200" dirty="0"/>
              <a:t> (w </a:t>
            </a:r>
            <a:r>
              <a:rPr lang="en-US" sz="2200" dirty="0" err="1"/>
              <a:t>tym</a:t>
            </a:r>
            <a:r>
              <a:rPr lang="en-US" sz="2200" dirty="0"/>
              <a:t> </a:t>
            </a:r>
            <a:r>
              <a:rPr lang="en-US" sz="2200" dirty="0" err="1"/>
              <a:t>jedną</a:t>
            </a:r>
            <a:r>
              <a:rPr lang="en-US" sz="2200" dirty="0"/>
              <a:t> </a:t>
            </a:r>
            <a:r>
              <a:rPr lang="en-US" sz="2200" dirty="0" err="1"/>
              <a:t>przeznaczoną</a:t>
            </a:r>
            <a:r>
              <a:rPr lang="en-US" sz="2200" dirty="0"/>
              <a:t> do </a:t>
            </a:r>
            <a:r>
              <a:rPr lang="en-US" sz="2200" dirty="0" err="1"/>
              <a:t>wzbogacania</a:t>
            </a:r>
            <a:r>
              <a:rPr lang="en-US" sz="2200" dirty="0"/>
              <a:t> </a:t>
            </a:r>
            <a:r>
              <a:rPr lang="en-US" sz="2200" dirty="0" err="1"/>
              <a:t>uranu</a:t>
            </a:r>
            <a:r>
              <a:rPr lang="en-US" sz="2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Działał</a:t>
            </a:r>
            <a:r>
              <a:rPr lang="en-US" sz="2200" dirty="0"/>
              <a:t> w </a:t>
            </a:r>
            <a:r>
              <a:rPr lang="en-US" sz="2200" dirty="0" err="1"/>
              <a:t>trzech</a:t>
            </a:r>
            <a:r>
              <a:rPr lang="en-US" sz="2200" dirty="0"/>
              <a:t> </a:t>
            </a:r>
            <a:r>
              <a:rPr lang="en-US" sz="2200" dirty="0" err="1"/>
              <a:t>fazach</a:t>
            </a:r>
            <a:endParaRPr lang="en-US" sz="2200" dirty="0"/>
          </a:p>
          <a:p>
            <a:pPr marL="800100" lvl="1" indent="-342900">
              <a:buFont typeface="+mj-lt"/>
              <a:buAutoNum type="arabicPeriod"/>
            </a:pPr>
            <a:r>
              <a:rPr lang="en-US" sz="2200" dirty="0" err="1"/>
              <a:t>infekcja</a:t>
            </a:r>
            <a:r>
              <a:rPr lang="en-US" sz="2200" dirty="0"/>
              <a:t> </a:t>
            </a:r>
            <a:r>
              <a:rPr lang="en-US" sz="2200" dirty="0" err="1"/>
              <a:t>systemów</a:t>
            </a:r>
            <a:r>
              <a:rPr lang="en-US" sz="2200" dirty="0"/>
              <a:t> Windows, </a:t>
            </a:r>
            <a:r>
              <a:rPr lang="en-US" sz="2200" dirty="0" err="1"/>
              <a:t>replikacja</a:t>
            </a:r>
            <a:endParaRPr lang="en-US" sz="2200" dirty="0"/>
          </a:p>
          <a:p>
            <a:pPr marL="800100" lvl="1" indent="-342900">
              <a:buFont typeface="+mj-lt"/>
              <a:buAutoNum type="arabicPeriod"/>
            </a:pPr>
            <a:r>
              <a:rPr lang="en-US" sz="2200" dirty="0" err="1"/>
              <a:t>infekcja</a:t>
            </a:r>
            <a:r>
              <a:rPr lang="en-US" sz="2200" dirty="0"/>
              <a:t> </a:t>
            </a:r>
            <a:r>
              <a:rPr lang="en-US" sz="2200" dirty="0" err="1"/>
              <a:t>oprogramowania</a:t>
            </a:r>
            <a:r>
              <a:rPr lang="en-US" sz="2200" dirty="0"/>
              <a:t> Siemens Step 7 (</a:t>
            </a:r>
            <a:r>
              <a:rPr lang="en-US" sz="2200" dirty="0" err="1"/>
              <a:t>używanego</a:t>
            </a:r>
            <a:r>
              <a:rPr lang="en-US" sz="2200" dirty="0"/>
              <a:t> do </a:t>
            </a:r>
            <a:r>
              <a:rPr lang="en-US" sz="2200" dirty="0" err="1"/>
              <a:t>programowania</a:t>
            </a:r>
            <a:r>
              <a:rPr lang="en-US" sz="2200" dirty="0"/>
              <a:t> </a:t>
            </a:r>
            <a:r>
              <a:rPr lang="en-US" sz="2200" dirty="0" err="1"/>
              <a:t>sprzętu</a:t>
            </a:r>
            <a:r>
              <a:rPr lang="en-US" sz="2200" dirty="0"/>
              <a:t> </a:t>
            </a:r>
            <a:r>
              <a:rPr lang="en-US" sz="2200" dirty="0" err="1"/>
              <a:t>kontrolującego</a:t>
            </a:r>
            <a:r>
              <a:rPr lang="en-US" sz="2200" dirty="0"/>
              <a:t> ICS - Industrial Control Systems)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 err="1"/>
              <a:t>infekcja</a:t>
            </a:r>
            <a:r>
              <a:rPr lang="en-US" sz="2200" dirty="0"/>
              <a:t> </a:t>
            </a:r>
            <a:r>
              <a:rPr lang="en-US" sz="2200" dirty="0" err="1"/>
              <a:t>programowalnych</a:t>
            </a:r>
            <a:r>
              <a:rPr lang="en-US" sz="2200" dirty="0"/>
              <a:t> </a:t>
            </a:r>
            <a:r>
              <a:rPr lang="en-US" sz="2200" dirty="0" err="1"/>
              <a:t>kontrolerów</a:t>
            </a:r>
            <a:r>
              <a:rPr lang="en-US" sz="2200" dirty="0"/>
              <a:t> 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 ten </a:t>
            </a:r>
            <a:r>
              <a:rPr lang="en-US" sz="2200" dirty="0" err="1"/>
              <a:t>sposób</a:t>
            </a:r>
            <a:r>
              <a:rPr lang="en-US" sz="2200" dirty="0"/>
              <a:t> </a:t>
            </a:r>
            <a:r>
              <a:rPr lang="en-US" sz="2200" dirty="0" err="1"/>
              <a:t>robak</a:t>
            </a:r>
            <a:r>
              <a:rPr lang="en-US" sz="2200" dirty="0"/>
              <a:t> </a:t>
            </a:r>
            <a:r>
              <a:rPr lang="en-US" sz="2200" dirty="0" err="1"/>
              <a:t>był</a:t>
            </a:r>
            <a:r>
              <a:rPr lang="en-US" sz="2200" dirty="0"/>
              <a:t> w </a:t>
            </a:r>
            <a:r>
              <a:rPr lang="en-US" sz="2200" dirty="0" err="1"/>
              <a:t>stanie</a:t>
            </a:r>
            <a:r>
              <a:rPr lang="en-US" sz="2200" dirty="0"/>
              <a:t> </a:t>
            </a:r>
            <a:r>
              <a:rPr lang="en-US" sz="2200" dirty="0" err="1"/>
              <a:t>przedostać</a:t>
            </a:r>
            <a:r>
              <a:rPr lang="en-US" sz="2200" dirty="0"/>
              <a:t> </a:t>
            </a:r>
            <a:r>
              <a:rPr lang="en-US" sz="2200" dirty="0" err="1"/>
              <a:t>się</a:t>
            </a:r>
            <a:r>
              <a:rPr lang="en-US" sz="2200" dirty="0"/>
              <a:t> do </a:t>
            </a:r>
            <a:r>
              <a:rPr lang="en-US" sz="2200" dirty="0" err="1"/>
              <a:t>systemów</a:t>
            </a:r>
            <a:r>
              <a:rPr lang="en-US" sz="2200" dirty="0"/>
              <a:t> </a:t>
            </a:r>
            <a:r>
              <a:rPr lang="en-US" sz="2200" dirty="0" err="1"/>
              <a:t>odizolowanych</a:t>
            </a:r>
            <a:r>
              <a:rPr lang="en-US" sz="2200" dirty="0"/>
              <a:t> od </a:t>
            </a:r>
            <a:r>
              <a:rPr lang="en-US" sz="2200" dirty="0" err="1"/>
              <a:t>Internetu</a:t>
            </a:r>
            <a:r>
              <a:rPr lang="en-US" sz="2200" dirty="0"/>
              <a:t>/</a:t>
            </a:r>
            <a:r>
              <a:rPr lang="en-US" sz="2200" dirty="0" err="1"/>
              <a:t>sieci</a:t>
            </a:r>
            <a:r>
              <a:rPr lang="en-US" sz="2200" dirty="0"/>
              <a:t> (ang. </a:t>
            </a:r>
            <a:r>
              <a:rPr lang="en-US" sz="2200" i="1" dirty="0" err="1"/>
              <a:t>airgapped</a:t>
            </a:r>
            <a:r>
              <a:rPr lang="en-US" sz="2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Autorzy</a:t>
            </a:r>
            <a:r>
              <a:rPr lang="en-US" sz="2200" dirty="0"/>
              <a:t> </a:t>
            </a:r>
            <a:r>
              <a:rPr lang="en-US" sz="2200" dirty="0" err="1"/>
              <a:t>nie</a:t>
            </a:r>
            <a:r>
              <a:rPr lang="en-US" sz="2200" dirty="0"/>
              <a:t> </a:t>
            </a:r>
            <a:r>
              <a:rPr lang="en-US" sz="2200" dirty="0" err="1"/>
              <a:t>zostali</a:t>
            </a:r>
            <a:r>
              <a:rPr lang="en-US" sz="2200" dirty="0"/>
              <a:t> </a:t>
            </a:r>
            <a:r>
              <a:rPr lang="en-US" sz="2200" dirty="0" err="1"/>
              <a:t>oficjalnie</a:t>
            </a:r>
            <a:r>
              <a:rPr lang="en-US" sz="2200" dirty="0"/>
              <a:t> </a:t>
            </a:r>
            <a:r>
              <a:rPr lang="en-US" sz="2200" dirty="0" err="1"/>
              <a:t>zidentyfikowani</a:t>
            </a:r>
            <a:r>
              <a:rPr lang="en-US" sz="2200" dirty="0"/>
              <a:t>, </a:t>
            </a:r>
            <a:r>
              <a:rPr lang="en-US" sz="2200" dirty="0" err="1"/>
              <a:t>przypuszczenia</a:t>
            </a:r>
            <a:r>
              <a:rPr lang="en-US" sz="2200" dirty="0"/>
              <a:t> </a:t>
            </a:r>
            <a:r>
              <a:rPr lang="en-US" sz="2200" dirty="0" err="1"/>
              <a:t>padają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Mossad &amp; CIA/NSA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61779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5" y="390525"/>
            <a:ext cx="10700239" cy="66995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Potencjalny wyciek danych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85E9B-74FF-483D-9A56-AE09556AFF9C}"/>
              </a:ext>
            </a:extLst>
          </p:cNvPr>
          <p:cNvSpPr txBox="1"/>
          <p:nvPr/>
        </p:nvSpPr>
        <p:spPr>
          <a:xfrm>
            <a:off x="581025" y="1271395"/>
            <a:ext cx="112395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Bardzo wiele potencjalnych wycieków (tj. samego faktu dostępności danych) jest wynikiem niedopatrzenia/niekompetencji.</a:t>
            </a:r>
          </a:p>
          <a:p>
            <a:endParaRPr lang="en-US" sz="2500"/>
          </a:p>
          <a:p>
            <a:r>
              <a:rPr lang="en-US" sz="2500"/>
              <a:t>Nigdyś takie przypadki stanowiły przede wszystkim: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serwery HTTP z włączonym listingiem katalogów,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publicznie dostępne (guest acesss) sieciowe systemy plików (NFS, NetBIOS),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serwery FTP akceptujące anonimowy dostęp (anonymous:anonymous).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/>
          </a:p>
          <a:p>
            <a:r>
              <a:rPr lang="en-US" sz="2500"/>
              <a:t>Dziś są to przede wszystkim: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niezabezpieczone bazy danych, szczególnie Elasticsearch,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inne niezabezpieczone zasoby chmurowe (szczególnie Amazon S3 Buckets).</a:t>
            </a:r>
          </a:p>
          <a:p>
            <a:endParaRPr lang="en-US" sz="2500"/>
          </a:p>
          <a:p>
            <a:r>
              <a:rPr lang="en-US" sz="2500"/>
              <a:t>Najczęściej takie sytuacje odkrywane są przypadkowo/zgłaszane przez researcherów/bounty hunterów.</a:t>
            </a:r>
            <a:endParaRPr lang="pl-PL" sz="2500"/>
          </a:p>
        </p:txBody>
      </p:sp>
    </p:spTree>
    <p:extLst>
      <p:ext uri="{BB962C8B-B14F-4D97-AF65-F5344CB8AC3E}">
        <p14:creationId xmlns:p14="http://schemas.microsoft.com/office/powerpoint/2010/main" val="40369337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9743873" cy="66995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Stuxnet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D088E-AC56-442F-9FE8-331BDFBF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94" y="70225"/>
            <a:ext cx="2140874" cy="17783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A9F081-EB7D-4746-BC4C-C61B70F55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660" y="1087515"/>
            <a:ext cx="7589520" cy="5209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8B563-F67F-479D-B135-FA3E866CB048}"/>
              </a:ext>
            </a:extLst>
          </p:cNvPr>
          <p:cNvSpPr txBox="1"/>
          <p:nvPr/>
        </p:nvSpPr>
        <p:spPr>
          <a:xfrm>
            <a:off x="99752" y="6467302"/>
            <a:ext cx="9867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4"/>
              </a:rPr>
              <a:t>https://spectrum.ieee.org/telecom/security/the-real-story-of-stuxnet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19430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9743873" cy="66995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pl-PL" sz="4356" b="1" dirty="0">
                <a:latin typeface="Consolas" panose="020B0609020204030204" pitchFamily="49" charset="0"/>
                <a:cs typeface="Arial" panose="020B0604020202020204" pitchFamily="34" charset="0"/>
              </a:rPr>
              <a:t>US Colonial Pipeline</a:t>
            </a:r>
            <a:endParaRPr lang="en-US" sz="4356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8B563-F67F-479D-B135-FA3E866CB048}"/>
              </a:ext>
            </a:extLst>
          </p:cNvPr>
          <p:cNvSpPr txBox="1"/>
          <p:nvPr/>
        </p:nvSpPr>
        <p:spPr>
          <a:xfrm>
            <a:off x="99752" y="6195887"/>
            <a:ext cx="1209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Źródło</a:t>
            </a:r>
            <a:r>
              <a:rPr lang="en-US" dirty="0"/>
              <a:t>: </a:t>
            </a:r>
            <a:r>
              <a:rPr lang="pl-PL" dirty="0">
                <a:hlinkClick r:id="rId2"/>
              </a:rPr>
              <a:t>https://www.techtarget.com/whatis/feature/Colonial-Pipeline-hack-explained-Everything-you-need-to-know</a:t>
            </a:r>
            <a:r>
              <a:rPr lang="pl-PL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714D8-4A25-4E34-B5BB-FFF64C9DA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638" y="123055"/>
            <a:ext cx="2529218" cy="1346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BBCCB2-AAE1-4442-A3DB-0F47F6F2EE8B}"/>
              </a:ext>
            </a:extLst>
          </p:cNvPr>
          <p:cNvSpPr txBox="1"/>
          <p:nvPr/>
        </p:nvSpPr>
        <p:spPr>
          <a:xfrm>
            <a:off x="452581" y="1597891"/>
            <a:ext cx="1070494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200" dirty="0"/>
              <a:t>US Colonial Pipeline - infrastruktura odpowiada za połowę dostaw na wschodnim wybrzeżu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200" dirty="0"/>
              <a:t>6 maja 2021 – włamanie do infrastruktury sieciowej ropociągu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200" dirty="0"/>
              <a:t>7 maja 2021 – początek ataku ransomware, incydent zostaje „wykryty”, system zostaje odłączony od sieci, zapłacony zostaje okup (75 bitcoinów - $4.4 miliona)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200" dirty="0"/>
              <a:t>Atakujący wykradli ponad 100 gigabajtów danych w ciągu dwóch godzin, następnie zainfekowali sieć ransomwarem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200" dirty="0"/>
              <a:t>Działanie systemów przywrócono 12-go maja 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200" dirty="0"/>
              <a:t>Służby odzyskały $2.3 miliona z zapłaconego okupu w bitcoinach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200" dirty="0"/>
              <a:t>Przyczyną wtargnięcia był fakt, że jeden z pracowników użył do swojego konta VPN takiego samego hasła, jak do innego systemu, który został skompromitowany (password reuse)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755007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496" y="2759049"/>
            <a:ext cx="9743873" cy="669951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Trendy, statystyki, metryki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3427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201" y="112764"/>
            <a:ext cx="10974157" cy="1115961"/>
          </a:xfrm>
        </p:spPr>
        <p:txBody>
          <a:bodyPr/>
          <a:lstStyle/>
          <a:p>
            <a:pPr algn="ctr">
              <a:defRPr/>
            </a:pPr>
            <a:r>
              <a:rPr lang="en-US" sz="4356" b="1" dirty="0" err="1">
                <a:latin typeface="Consolas" panose="020B0609020204030204" pitchFamily="49" charset="0"/>
                <a:cs typeface="Arial" panose="020B0604020202020204" pitchFamily="34" charset="0"/>
              </a:rPr>
              <a:t>Podstawowe</a:t>
            </a:r>
            <a:r>
              <a:rPr lang="en-US" sz="4356" b="1" dirty="0"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4356" b="1" dirty="0" err="1">
                <a:latin typeface="Consolas" panose="020B0609020204030204" pitchFamily="49" charset="0"/>
                <a:cs typeface="Arial" panose="020B0604020202020204" pitchFamily="34" charset="0"/>
              </a:rPr>
              <a:t>metryki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6A0F9-40B8-4C2F-A506-7CAD4ECABE89}"/>
              </a:ext>
            </a:extLst>
          </p:cNvPr>
          <p:cNvSpPr txBox="1"/>
          <p:nvPr/>
        </p:nvSpPr>
        <p:spPr>
          <a:xfrm>
            <a:off x="762201" y="1380392"/>
            <a:ext cx="111518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MTTD</a:t>
            </a:r>
            <a:r>
              <a:rPr lang="en-US" sz="2800" dirty="0"/>
              <a:t> - Mean Time to Detect - </a:t>
            </a:r>
            <a:r>
              <a:rPr lang="en-US" sz="2800" dirty="0" err="1"/>
              <a:t>średni</a:t>
            </a:r>
            <a:r>
              <a:rPr lang="en-US" sz="2800" dirty="0"/>
              <a:t> </a:t>
            </a:r>
            <a:r>
              <a:rPr lang="en-US" sz="2800" dirty="0" err="1"/>
              <a:t>czas</a:t>
            </a:r>
            <a:r>
              <a:rPr lang="en-US" sz="2800" dirty="0"/>
              <a:t>, </a:t>
            </a:r>
            <a:r>
              <a:rPr lang="en-US" sz="2800" dirty="0" err="1"/>
              <a:t>jaki</a:t>
            </a:r>
            <a:r>
              <a:rPr lang="en-US" sz="2800" dirty="0"/>
              <a:t> </a:t>
            </a:r>
            <a:r>
              <a:rPr lang="en-US" sz="2800" dirty="0" err="1"/>
              <a:t>upływa</a:t>
            </a:r>
            <a:r>
              <a:rPr lang="en-US" sz="2800" dirty="0"/>
              <a:t> od </a:t>
            </a:r>
            <a:r>
              <a:rPr lang="en-US" sz="2800" dirty="0" err="1"/>
              <a:t>powstania</a:t>
            </a:r>
            <a:r>
              <a:rPr lang="en-US" sz="2800" dirty="0"/>
              <a:t> </a:t>
            </a:r>
            <a:r>
              <a:rPr lang="en-US" sz="2800" dirty="0" err="1"/>
              <a:t>incydentu</a:t>
            </a:r>
            <a:r>
              <a:rPr lang="en-US" sz="2800" dirty="0"/>
              <a:t> do </a:t>
            </a:r>
            <a:r>
              <a:rPr lang="en-US" sz="2800" dirty="0" err="1"/>
              <a:t>jego</a:t>
            </a:r>
            <a:r>
              <a:rPr lang="en-US" sz="2800" dirty="0"/>
              <a:t> </a:t>
            </a:r>
            <a:r>
              <a:rPr lang="en-US" sz="2800" dirty="0" err="1"/>
              <a:t>wykrycia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MTTR</a:t>
            </a:r>
            <a:r>
              <a:rPr lang="en-US" sz="2800" dirty="0"/>
              <a:t> - Mean Time To Respond/Remediate - </a:t>
            </a:r>
            <a:r>
              <a:rPr lang="en-US" sz="2800" dirty="0" err="1"/>
              <a:t>średni</a:t>
            </a:r>
            <a:r>
              <a:rPr lang="en-US" sz="2800" dirty="0"/>
              <a:t> </a:t>
            </a:r>
            <a:r>
              <a:rPr lang="en-US" sz="2800" dirty="0" err="1"/>
              <a:t>czas</a:t>
            </a:r>
            <a:r>
              <a:rPr lang="en-US" sz="2800" dirty="0"/>
              <a:t>, </a:t>
            </a:r>
            <a:r>
              <a:rPr lang="en-US" sz="2800" dirty="0" err="1"/>
              <a:t>jaki</a:t>
            </a:r>
            <a:r>
              <a:rPr lang="en-US" sz="2800" dirty="0"/>
              <a:t> </a:t>
            </a:r>
            <a:r>
              <a:rPr lang="en-US" sz="2800" dirty="0" err="1"/>
              <a:t>upływa</a:t>
            </a:r>
            <a:r>
              <a:rPr lang="en-US" sz="2800" dirty="0"/>
              <a:t> od </a:t>
            </a:r>
            <a:r>
              <a:rPr lang="en-US" sz="2800" dirty="0" err="1"/>
              <a:t>powstania</a:t>
            </a:r>
            <a:r>
              <a:rPr lang="en-US" sz="2800" dirty="0"/>
              <a:t> </a:t>
            </a:r>
            <a:r>
              <a:rPr lang="en-US" sz="2800" dirty="0" err="1"/>
              <a:t>incydentu</a:t>
            </a:r>
            <a:r>
              <a:rPr lang="en-US" sz="2800" dirty="0"/>
              <a:t> do </a:t>
            </a:r>
            <a:r>
              <a:rPr lang="en-US" sz="2800" dirty="0" err="1"/>
              <a:t>jego</a:t>
            </a:r>
            <a:r>
              <a:rPr lang="en-US" sz="2800" dirty="0"/>
              <a:t> </a:t>
            </a:r>
            <a:r>
              <a:rPr lang="en-US" sz="2800" dirty="0" err="1"/>
              <a:t>zaadresowania</a:t>
            </a:r>
            <a:r>
              <a:rPr lang="en-US" sz="2800" dirty="0"/>
              <a:t> (</a:t>
            </a:r>
            <a:r>
              <a:rPr lang="en-US" sz="2800" dirty="0" err="1"/>
              <a:t>tj</a:t>
            </a:r>
            <a:r>
              <a:rPr lang="en-US" sz="2800" dirty="0"/>
              <a:t>. </a:t>
            </a:r>
            <a:r>
              <a:rPr lang="en-US" sz="2800" dirty="0" err="1"/>
              <a:t>zareagowania</a:t>
            </a:r>
            <a:r>
              <a:rPr lang="en-US" sz="2800" dirty="0"/>
              <a:t> w </a:t>
            </a:r>
            <a:r>
              <a:rPr lang="en-US" sz="2800" dirty="0" err="1"/>
              <a:t>sposób</a:t>
            </a:r>
            <a:r>
              <a:rPr lang="en-US" sz="2800" dirty="0"/>
              <a:t> </a:t>
            </a:r>
            <a:r>
              <a:rPr lang="en-US" sz="2800" dirty="0" err="1"/>
              <a:t>eliminujący</a:t>
            </a:r>
            <a:r>
              <a:rPr lang="en-US" sz="2800" dirty="0"/>
              <a:t> </a:t>
            </a:r>
            <a:r>
              <a:rPr lang="en-US" sz="2800" dirty="0" err="1"/>
              <a:t>zagrożenie</a:t>
            </a:r>
            <a:r>
              <a:rPr lang="en-US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Dwell time</a:t>
            </a:r>
            <a:r>
              <a:rPr lang="en-US" sz="2800" dirty="0"/>
              <a:t> - </a:t>
            </a:r>
            <a:r>
              <a:rPr lang="en-US" sz="2800" dirty="0" err="1"/>
              <a:t>średni</a:t>
            </a:r>
            <a:r>
              <a:rPr lang="en-US" sz="2800" dirty="0"/>
              <a:t> </a:t>
            </a:r>
            <a:r>
              <a:rPr lang="en-US" sz="2800" dirty="0" err="1"/>
              <a:t>czas</a:t>
            </a:r>
            <a:r>
              <a:rPr lang="en-US" sz="2800" dirty="0"/>
              <a:t>, </a:t>
            </a:r>
            <a:r>
              <a:rPr lang="en-US" sz="2800" dirty="0" err="1"/>
              <a:t>jaki</a:t>
            </a:r>
            <a:r>
              <a:rPr lang="en-US" sz="2800" dirty="0"/>
              <a:t> </a:t>
            </a:r>
            <a:r>
              <a:rPr lang="en-US" sz="2800" dirty="0" err="1"/>
              <a:t>upływa</a:t>
            </a:r>
            <a:r>
              <a:rPr lang="en-US" sz="2800" dirty="0"/>
              <a:t> od </a:t>
            </a:r>
            <a:r>
              <a:rPr lang="en-US" sz="2800" dirty="0" err="1"/>
              <a:t>wystąpienia</a:t>
            </a:r>
            <a:r>
              <a:rPr lang="en-US" sz="2800" dirty="0"/>
              <a:t> </a:t>
            </a:r>
            <a:r>
              <a:rPr lang="en-US" sz="2800" dirty="0" err="1"/>
              <a:t>incydentu</a:t>
            </a:r>
            <a:r>
              <a:rPr lang="en-US" sz="2800" dirty="0"/>
              <a:t> do </a:t>
            </a:r>
            <a:r>
              <a:rPr lang="en-US" sz="2800" dirty="0" err="1"/>
              <a:t>jego</a:t>
            </a:r>
            <a:r>
              <a:rPr lang="en-US" sz="2800" dirty="0"/>
              <a:t> </a:t>
            </a:r>
            <a:r>
              <a:rPr lang="en-US" sz="2800" dirty="0" err="1"/>
              <a:t>wyeliminowania</a:t>
            </a:r>
            <a:r>
              <a:rPr lang="en-US" sz="2800" dirty="0"/>
              <a:t> (MTTD + MTTR)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Breakout </a:t>
            </a:r>
            <a:r>
              <a:rPr lang="en-US" sz="2800" b="1" dirty="0"/>
              <a:t>speed </a:t>
            </a:r>
            <a:r>
              <a:rPr lang="en-US" sz="2800" dirty="0"/>
              <a:t>- </a:t>
            </a:r>
            <a:r>
              <a:rPr lang="en-US" sz="2800" dirty="0" err="1"/>
              <a:t>czas</a:t>
            </a:r>
            <a:r>
              <a:rPr lang="en-US" sz="2800" dirty="0"/>
              <a:t>, </a:t>
            </a:r>
            <a:r>
              <a:rPr lang="en-US" sz="2800" dirty="0" err="1"/>
              <a:t>jaki</a:t>
            </a:r>
            <a:r>
              <a:rPr lang="en-US" sz="2800" dirty="0"/>
              <a:t> </a:t>
            </a:r>
            <a:r>
              <a:rPr lang="en-US" sz="2800" dirty="0" err="1"/>
              <a:t>zajmuje</a:t>
            </a:r>
            <a:r>
              <a:rPr lang="en-US" sz="2800" dirty="0"/>
              <a:t> </a:t>
            </a:r>
            <a:r>
              <a:rPr lang="en-US" sz="2800" dirty="0" err="1"/>
              <a:t>intruzowi</a:t>
            </a:r>
            <a:r>
              <a:rPr lang="en-US" sz="2800" dirty="0"/>
              <a:t> </a:t>
            </a:r>
            <a:r>
              <a:rPr lang="en-US" sz="2800" dirty="0" err="1"/>
              <a:t>przejście</a:t>
            </a:r>
            <a:r>
              <a:rPr lang="en-US" sz="2800" dirty="0"/>
              <a:t> do </a:t>
            </a:r>
            <a:r>
              <a:rPr lang="en-US" sz="2800" dirty="0" err="1"/>
              <a:t>fazy</a:t>
            </a:r>
            <a:r>
              <a:rPr lang="en-US" sz="2800" dirty="0"/>
              <a:t> Lateral movement po </a:t>
            </a:r>
            <a:r>
              <a:rPr lang="en-US" sz="2800" dirty="0" err="1"/>
              <a:t>uzyskaniu</a:t>
            </a:r>
            <a:r>
              <a:rPr lang="en-US" sz="2800" dirty="0"/>
              <a:t> </a:t>
            </a:r>
            <a:r>
              <a:rPr lang="en-US" sz="2800" dirty="0" err="1"/>
              <a:t>pierwotnego</a:t>
            </a:r>
            <a:r>
              <a:rPr lang="en-US" sz="2800" dirty="0"/>
              <a:t> </a:t>
            </a:r>
            <a:r>
              <a:rPr lang="en-US" sz="2800" dirty="0" err="1"/>
              <a:t>dostępu</a:t>
            </a:r>
            <a:r>
              <a:rPr lang="en-US" sz="2800" dirty="0"/>
              <a:t> (Initial access)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499198-DED4-4202-A24C-2FD346DA6F4A}"/>
              </a:ext>
            </a:extLst>
          </p:cNvPr>
          <p:cNvSpPr txBox="1"/>
          <p:nvPr/>
        </p:nvSpPr>
        <p:spPr>
          <a:xfrm>
            <a:off x="18808" y="5657671"/>
            <a:ext cx="12460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Źródła</a:t>
            </a:r>
            <a:r>
              <a:rPr lang="en-US" dirty="0"/>
              <a:t>: </a:t>
            </a:r>
          </a:p>
          <a:p>
            <a:r>
              <a:rPr lang="en-US" dirty="0">
                <a:hlinkClick r:id="rId2"/>
              </a:rPr>
              <a:t>https://www.optiv.com/cybersecurity-dictionary</a:t>
            </a:r>
            <a:endParaRPr lang="en-US" dirty="0"/>
          </a:p>
          <a:p>
            <a:r>
              <a:rPr lang="en-US" dirty="0">
                <a:hlinkClick r:id="rId3"/>
              </a:rPr>
              <a:t>https://www.mrktech.com/wp-content/uploads/2019/09/7-metrics-of-security-operations-effectiveness-infographic.pdf</a:t>
            </a:r>
            <a:endParaRPr lang="en-US" dirty="0"/>
          </a:p>
          <a:p>
            <a:r>
              <a:rPr lang="en-US" dirty="0">
                <a:hlinkClick r:id="rId4"/>
              </a:rPr>
              <a:t>https://www.crowdstrike.com/blog/crowdstrike-discusses-breakout-time-in-an-article-on-dark-reading/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768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129027"/>
            <a:ext cx="11779135" cy="1876754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Trendy incydentów i zagrożeń - 2018-2020 - włamania z wykorzystaniem malware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837EF8-AE68-42E3-BFE8-2AA3EAD06A99}"/>
              </a:ext>
            </a:extLst>
          </p:cNvPr>
          <p:cNvSpPr txBox="1"/>
          <p:nvPr/>
        </p:nvSpPr>
        <p:spPr>
          <a:xfrm>
            <a:off x="530942" y="2023749"/>
            <a:ext cx="1134642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/>
              <a:t>Malware vs malware-free attacks</a:t>
            </a:r>
          </a:p>
          <a:p>
            <a:r>
              <a:rPr lang="en-US" sz="3000"/>
              <a:t>Malware attacks - uzyskanie wstępnego dostępu (ang. foothold, initial access) z wykorzystaniem malware to np: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/>
              <a:t>phishing z wykonywalnymi załącznikami,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/>
              <a:t>exploity na oprogramowanie klienckie (przeglądarka, klient poczty, komunikator, itd.).</a:t>
            </a:r>
          </a:p>
          <a:p>
            <a:pPr lvl="1"/>
            <a:endParaRPr lang="en-US" sz="3000"/>
          </a:p>
          <a:p>
            <a:r>
              <a:rPr lang="en-US" sz="3000"/>
              <a:t>Do pozostałych ataków (malware-free attacks) należą przede wszystkim włamania z wykorzystaniem prawidłowych kont (Valid Accounts) -&gt; wszelkiego rodzaju ataki na hasła.</a:t>
            </a:r>
          </a:p>
        </p:txBody>
      </p:sp>
    </p:spTree>
    <p:extLst>
      <p:ext uri="{BB962C8B-B14F-4D97-AF65-F5344CB8AC3E}">
        <p14:creationId xmlns:p14="http://schemas.microsoft.com/office/powerpoint/2010/main" val="1878545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129027"/>
            <a:ext cx="11779135" cy="1876754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Trendy incydentów i zagrożeń - 2018-2020 - włamania z wykorzystaniem malware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DF3E5-77D7-4BF0-8612-5A89D35120DC}"/>
              </a:ext>
            </a:extLst>
          </p:cNvPr>
          <p:cNvSpPr txBox="1"/>
          <p:nvPr/>
        </p:nvSpPr>
        <p:spPr>
          <a:xfrm>
            <a:off x="274319" y="5925127"/>
            <a:ext cx="10888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Źródło</a:t>
            </a:r>
            <a:r>
              <a:rPr lang="en-US" dirty="0"/>
              <a:t>: </a:t>
            </a:r>
            <a:r>
              <a:rPr lang="en-US" dirty="0" err="1"/>
              <a:t>CrodStrike</a:t>
            </a:r>
            <a:r>
              <a:rPr lang="en-US" dirty="0"/>
              <a:t> Global Threat Report 2019, CrowdStrike Global Threat Report 2020</a:t>
            </a:r>
          </a:p>
          <a:p>
            <a:r>
              <a:rPr lang="en-US" dirty="0">
                <a:hlinkClick r:id="rId2"/>
              </a:rPr>
              <a:t>https://go.crowdstrike.com/rs/281-OBQ-266/images/Report2020CrowdStrikeGlobalThreatReport.pdf</a:t>
            </a:r>
            <a:endParaRPr lang="en-US" dirty="0"/>
          </a:p>
          <a:p>
            <a:r>
              <a:rPr lang="pl-PL" dirty="0">
                <a:hlinkClick r:id="rId3"/>
              </a:rPr>
              <a:t>https://www.crowdstrike.com/global-threat-report/</a:t>
            </a:r>
            <a:r>
              <a:rPr lang="pl-PL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6D5C6-8D50-452B-B188-1600501A9A35}"/>
              </a:ext>
            </a:extLst>
          </p:cNvPr>
          <p:cNvSpPr txBox="1"/>
          <p:nvPr/>
        </p:nvSpPr>
        <p:spPr>
          <a:xfrm>
            <a:off x="757085" y="2465369"/>
            <a:ext cx="103140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/>
              <a:t>% </a:t>
            </a:r>
            <a:r>
              <a:rPr lang="en-US" sz="3000" u="sng" dirty="0" err="1"/>
              <a:t>ataków</a:t>
            </a:r>
            <a:r>
              <a:rPr lang="en-US" sz="3000" u="sng" dirty="0"/>
              <a:t> (initial access) z </a:t>
            </a:r>
            <a:r>
              <a:rPr lang="en-US" sz="3000" u="sng" dirty="0" err="1"/>
              <a:t>wykorzystaniem</a:t>
            </a:r>
            <a:r>
              <a:rPr lang="en-US" sz="3000" u="sng" dirty="0"/>
              <a:t> malware (CrowdStrike GTR):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2018: 60%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2019: 49% (</a:t>
            </a:r>
            <a:r>
              <a:rPr lang="en-US" sz="3000" dirty="0" err="1"/>
              <a:t>spadek</a:t>
            </a:r>
            <a:r>
              <a:rPr lang="en-US" sz="3000" dirty="0"/>
              <a:t> o 11%)</a:t>
            </a:r>
            <a:endParaRPr lang="pl-PL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000" dirty="0"/>
              <a:t>2021: 38% (kolejny spadek)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204146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129027"/>
            <a:ext cx="11779135" cy="1876754"/>
          </a:xfrm>
        </p:spPr>
        <p:txBody>
          <a:bodyPr/>
          <a:lstStyle/>
          <a:p>
            <a:pPr algn="ctr">
              <a:defRPr/>
            </a:pPr>
            <a:r>
              <a:rPr lang="en-US" sz="4356" b="1" dirty="0">
                <a:latin typeface="Consolas" panose="020B0609020204030204" pitchFamily="49" charset="0"/>
                <a:cs typeface="Arial" panose="020B0604020202020204" pitchFamily="34" charset="0"/>
              </a:rPr>
              <a:t>Trendy </a:t>
            </a:r>
            <a:r>
              <a:rPr lang="en-US" sz="4356" b="1" dirty="0" err="1">
                <a:latin typeface="Consolas" panose="020B0609020204030204" pitchFamily="49" charset="0"/>
                <a:cs typeface="Arial" panose="020B0604020202020204" pitchFamily="34" charset="0"/>
              </a:rPr>
              <a:t>incydentów</a:t>
            </a:r>
            <a:r>
              <a:rPr lang="en-US" sz="4356" b="1" dirty="0"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4356" b="1" dirty="0" err="1"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  <a:r>
              <a:rPr lang="en-US" sz="4356" b="1" dirty="0"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4356" b="1" dirty="0" err="1">
                <a:latin typeface="Consolas" panose="020B0609020204030204" pitchFamily="49" charset="0"/>
                <a:cs typeface="Arial" panose="020B0604020202020204" pitchFamily="34" charset="0"/>
              </a:rPr>
              <a:t>zagrożeń</a:t>
            </a:r>
            <a:r>
              <a:rPr lang="en-US" sz="4356" b="1" dirty="0">
                <a:latin typeface="Consolas" panose="020B0609020204030204" pitchFamily="49" charset="0"/>
                <a:cs typeface="Arial" panose="020B0604020202020204" pitchFamily="34" charset="0"/>
              </a:rPr>
              <a:t> - 2020 - breakout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DF3E5-77D7-4BF0-8612-5A89D35120DC}"/>
              </a:ext>
            </a:extLst>
          </p:cNvPr>
          <p:cNvSpPr txBox="1"/>
          <p:nvPr/>
        </p:nvSpPr>
        <p:spPr>
          <a:xfrm>
            <a:off x="274319" y="5741112"/>
            <a:ext cx="11448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Źródło</a:t>
            </a:r>
            <a:r>
              <a:rPr lang="en-US" dirty="0"/>
              <a:t>: CrowdStrike Global Threat Report 2019, CrowdStrike Global Threat Report 2020</a:t>
            </a:r>
          </a:p>
          <a:p>
            <a:r>
              <a:rPr lang="en-US" dirty="0">
                <a:hlinkClick r:id="rId2"/>
              </a:rPr>
              <a:t>https://go.crowdstrike.com/rs/281-OBQ-266/images/Report2020CrowdStrikeGlobalThreatReport.pdf</a:t>
            </a:r>
            <a:br>
              <a:rPr lang="pl-PL" dirty="0"/>
            </a:br>
            <a:r>
              <a:rPr lang="pl-PL" dirty="0">
                <a:hlinkClick r:id="rId3"/>
              </a:rPr>
              <a:t>https://www.infosecurity-magazine.com/news/attacker-breakout-time-halves-in/</a:t>
            </a:r>
            <a:r>
              <a:rPr lang="pl-PL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6D5C6-8D50-452B-B188-1600501A9A35}"/>
              </a:ext>
            </a:extLst>
          </p:cNvPr>
          <p:cNvSpPr txBox="1"/>
          <p:nvPr/>
        </p:nvSpPr>
        <p:spPr>
          <a:xfrm>
            <a:off x="757085" y="2465369"/>
            <a:ext cx="103140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u="sng" dirty="0" err="1"/>
              <a:t>Średni</a:t>
            </a:r>
            <a:r>
              <a:rPr lang="en-US" sz="3000" u="sng" dirty="0"/>
              <a:t> </a:t>
            </a:r>
            <a:r>
              <a:rPr lang="en-US" sz="3000" i="1" u="sng" dirty="0"/>
              <a:t>breakout time</a:t>
            </a:r>
            <a:r>
              <a:rPr lang="en-US" sz="3000" u="sng" dirty="0"/>
              <a:t>:</a:t>
            </a:r>
          </a:p>
          <a:p>
            <a:endParaRPr lang="en-US" sz="3000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2018: 4 </a:t>
            </a:r>
            <a:r>
              <a:rPr lang="en-US" sz="3000" dirty="0" err="1"/>
              <a:t>godziny</a:t>
            </a:r>
            <a:r>
              <a:rPr lang="en-US" sz="3000" dirty="0"/>
              <a:t> 37 </a:t>
            </a:r>
            <a:r>
              <a:rPr lang="en-US" sz="3000" dirty="0" err="1"/>
              <a:t>minut</a:t>
            </a: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2019: 9 </a:t>
            </a:r>
            <a:r>
              <a:rPr lang="en-US" sz="3000" dirty="0" err="1"/>
              <a:t>godzin</a:t>
            </a:r>
            <a:endParaRPr lang="pl-PL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000" dirty="0"/>
              <a:t>2020: 4 godzinu 28 minty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000" dirty="0"/>
              <a:t>2021: 1 godzina 38 minut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4918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129027"/>
            <a:ext cx="11779135" cy="1876754"/>
          </a:xfrm>
        </p:spPr>
        <p:txBody>
          <a:bodyPr/>
          <a:lstStyle/>
          <a:p>
            <a:pPr algn="ctr">
              <a:defRPr/>
            </a:pPr>
            <a:r>
              <a:rPr lang="en-US" sz="4356" b="1" dirty="0">
                <a:latin typeface="Consolas" panose="020B0609020204030204" pitchFamily="49" charset="0"/>
                <a:cs typeface="Arial" panose="020B0604020202020204" pitchFamily="34" charset="0"/>
              </a:rPr>
              <a:t>Trendy </a:t>
            </a:r>
            <a:r>
              <a:rPr lang="en-US" sz="4356" b="1" dirty="0" err="1">
                <a:latin typeface="Consolas" panose="020B0609020204030204" pitchFamily="49" charset="0"/>
                <a:cs typeface="Arial" panose="020B0604020202020204" pitchFamily="34" charset="0"/>
              </a:rPr>
              <a:t>incydentów</a:t>
            </a:r>
            <a:r>
              <a:rPr lang="en-US" sz="4356" b="1" dirty="0"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4356" b="1" dirty="0" err="1"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  <a:r>
              <a:rPr lang="en-US" sz="4356" b="1" dirty="0"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4356" b="1" dirty="0" err="1">
                <a:latin typeface="Consolas" panose="020B0609020204030204" pitchFamily="49" charset="0"/>
                <a:cs typeface="Arial" panose="020B0604020202020204" pitchFamily="34" charset="0"/>
              </a:rPr>
              <a:t>zagrożeń</a:t>
            </a:r>
            <a:r>
              <a:rPr lang="en-US" sz="4356" b="1" dirty="0">
                <a:latin typeface="Consolas" panose="020B0609020204030204" pitchFamily="49" charset="0"/>
                <a:cs typeface="Arial" panose="020B0604020202020204" pitchFamily="34" charset="0"/>
              </a:rPr>
              <a:t> - 2018-</a:t>
            </a:r>
            <a:r>
              <a:rPr lang="pl-PL" sz="4356" b="1" dirty="0">
                <a:latin typeface="Consolas" panose="020B0609020204030204" pitchFamily="49" charset="0"/>
                <a:cs typeface="Arial" panose="020B0604020202020204" pitchFamily="34" charset="0"/>
              </a:rPr>
              <a:t>2021</a:t>
            </a:r>
            <a:r>
              <a:rPr lang="en-US" sz="4356" b="1" dirty="0">
                <a:latin typeface="Consolas" panose="020B0609020204030204" pitchFamily="49" charset="0"/>
                <a:cs typeface="Arial" panose="020B0604020202020204" pitchFamily="34" charset="0"/>
              </a:rPr>
              <a:t> - breakout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DF3E5-77D7-4BF0-8612-5A89D35120DC}"/>
              </a:ext>
            </a:extLst>
          </p:cNvPr>
          <p:cNvSpPr txBox="1"/>
          <p:nvPr/>
        </p:nvSpPr>
        <p:spPr>
          <a:xfrm>
            <a:off x="274319" y="6382327"/>
            <a:ext cx="9008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CrowdStrike Global Threat Report 2019, CrowdStrike Global Threat Report 2020</a:t>
            </a:r>
            <a:endParaRPr lang="pl-P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6D5C6-8D50-452B-B188-1600501A9A35}"/>
              </a:ext>
            </a:extLst>
          </p:cNvPr>
          <p:cNvSpPr txBox="1"/>
          <p:nvPr/>
        </p:nvSpPr>
        <p:spPr>
          <a:xfrm>
            <a:off x="757085" y="2465369"/>
            <a:ext cx="103140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/>
              <a:t>Breakout time nie zawsze jest priorytetem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/>
              <a:t>Wpływa na niego między innymi zjawisko przekazywania dostępu innym aktorom</a:t>
            </a:r>
            <a:endParaRPr lang="pl-PL" sz="3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/>
              <a:t>Breakout time nie zawiera informacji o ostatecznej ilości operacji (ang. volume) i nie jest jednoznacznym wyznacznikiem, jak duże zagrożenie stanowi dany aktor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1817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7" y="78342"/>
            <a:ext cx="11779135" cy="1451866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Trendy incydentów i zagrożeń - median dwell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DF3E5-77D7-4BF0-8612-5A89D35120DC}"/>
              </a:ext>
            </a:extLst>
          </p:cNvPr>
          <p:cNvSpPr txBox="1"/>
          <p:nvPr/>
        </p:nvSpPr>
        <p:spPr>
          <a:xfrm>
            <a:off x="133158" y="5657671"/>
            <a:ext cx="12061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2"/>
              </a:rPr>
              <a:t>https://www.infocyte.com/blog/2016/7/26/how-many-days-does-it-take-to-discover-a-breach-the-answer-may-shock-you/</a:t>
            </a:r>
            <a:br>
              <a:rPr lang="en-US"/>
            </a:br>
            <a:r>
              <a:rPr lang="en-US">
                <a:hlinkClick r:id="rId3"/>
              </a:rPr>
              <a:t>https://investors.fireeye.com/news-releases/news-release-details/fireeye-mandiant-m-trends-2020-report-reveals-cyber-criminals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6D5C6-8D50-452B-B188-1600501A9A35}"/>
              </a:ext>
            </a:extLst>
          </p:cNvPr>
          <p:cNvSpPr txBox="1"/>
          <p:nvPr/>
        </p:nvSpPr>
        <p:spPr>
          <a:xfrm>
            <a:off x="721915" y="1560801"/>
            <a:ext cx="1031403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Globalny</a:t>
            </a:r>
            <a:r>
              <a:rPr lang="en-US" sz="3200" dirty="0"/>
              <a:t> </a:t>
            </a:r>
            <a:r>
              <a:rPr lang="en-US" sz="3200" dirty="0" err="1"/>
              <a:t>średni</a:t>
            </a:r>
            <a:r>
              <a:rPr lang="en-US" sz="3200" dirty="0"/>
              <a:t> </a:t>
            </a:r>
            <a:r>
              <a:rPr lang="en-US" sz="3200" dirty="0" err="1"/>
              <a:t>czas</a:t>
            </a:r>
            <a:r>
              <a:rPr lang="en-US" sz="3200" dirty="0"/>
              <a:t> </a:t>
            </a:r>
            <a:r>
              <a:rPr lang="en-US" sz="3200" dirty="0" err="1"/>
              <a:t>pomiędzy</a:t>
            </a:r>
            <a:r>
              <a:rPr lang="en-US" sz="3200" dirty="0"/>
              <a:t> </a:t>
            </a:r>
            <a:r>
              <a:rPr lang="en-US" sz="3200" dirty="0" err="1"/>
              <a:t>wystąpieniem</a:t>
            </a:r>
            <a:r>
              <a:rPr lang="en-US" sz="3200" dirty="0"/>
              <a:t> a </a:t>
            </a:r>
            <a:r>
              <a:rPr lang="en-US" sz="3200" dirty="0" err="1"/>
              <a:t>wykryciem</a:t>
            </a:r>
            <a:r>
              <a:rPr lang="en-US" sz="3200" dirty="0"/>
              <a:t> </a:t>
            </a:r>
            <a:r>
              <a:rPr lang="en-US" sz="3200" dirty="0" err="1"/>
              <a:t>incydentu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2011: 416 </a:t>
            </a:r>
            <a:r>
              <a:rPr lang="en-US" sz="3200" dirty="0" err="1"/>
              <a:t>dni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2016: 146 </a:t>
            </a:r>
            <a:r>
              <a:rPr lang="en-US" sz="3200" dirty="0" err="1"/>
              <a:t>dni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2017: 101 </a:t>
            </a:r>
            <a:r>
              <a:rPr lang="en-US" sz="3200" dirty="0" err="1"/>
              <a:t>dni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2018: 78 </a:t>
            </a:r>
            <a:r>
              <a:rPr lang="en-US" sz="3200" dirty="0" err="1"/>
              <a:t>dni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2019: 56 </a:t>
            </a:r>
            <a:r>
              <a:rPr lang="en-US" sz="3200" dirty="0" err="1"/>
              <a:t>dni</a:t>
            </a:r>
            <a:endParaRPr lang="pl-P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200" dirty="0"/>
              <a:t>2020: 24 dni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8780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0"/>
            <a:ext cx="11779135" cy="119062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AA6EC-AED7-4D50-B355-3A38B9371B93}"/>
              </a:ext>
            </a:extLst>
          </p:cNvPr>
          <p:cNvSpPr txBox="1"/>
          <p:nvPr/>
        </p:nvSpPr>
        <p:spPr>
          <a:xfrm>
            <a:off x="588259" y="1602938"/>
            <a:ext cx="1101548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Większość publicznie dostępnych raportów skupia się na grupach z Chin, Rosji, Iranu oraz Korei Północnej (tzw. "OŚ ZŁA" - ang. </a:t>
            </a:r>
            <a:r>
              <a:rPr lang="en-US" sz="3000" i="1"/>
              <a:t>the axis of evil </a:t>
            </a:r>
            <a:r>
              <a:rPr lang="pl-PL"/>
              <a:t>😂</a:t>
            </a:r>
            <a:r>
              <a:rPr lang="en-US" sz="300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Większość publicznie dostępnych raportów pochodzi od amerykańskich/zachodnich firm i instytucji (np. CrowdStrike, FBI)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Warto mieć to na uwadze, gdy stara się zrozumieć pełne spektrum, a nie tylko jego część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24FE-B113-4ED1-A6EA-010E966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6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5" y="390525"/>
            <a:ext cx="11688641" cy="66995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Potencjalny wyciek danych - reakcja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85E9B-74FF-483D-9A56-AE09556AFF9C}"/>
              </a:ext>
            </a:extLst>
          </p:cNvPr>
          <p:cNvSpPr txBox="1"/>
          <p:nvPr/>
        </p:nvSpPr>
        <p:spPr>
          <a:xfrm>
            <a:off x="589818" y="1851687"/>
            <a:ext cx="1123950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/>
              <a:t>1. Przede wszystkim natychmiast usunąć przyczynę potencjalnego wycieku, np. poprzez odcięcie danego systemu od sieci (reakcja doraźna).</a:t>
            </a:r>
          </a:p>
          <a:p>
            <a:r>
              <a:rPr lang="en-US" sz="3500"/>
              <a:t>2. O ile to możliwe - ustalić, czy faktycznie ktoś uzyskiwał do tych danych dostęp - czyli czy faktycznie doszło do wycieku (przeanalizować dostępne artefakty, przede wszystkim logi danej usługi - np. HTTP access log, FTP log itd.). </a:t>
            </a:r>
          </a:p>
        </p:txBody>
      </p:sp>
    </p:spTree>
    <p:extLst>
      <p:ext uri="{BB962C8B-B14F-4D97-AF65-F5344CB8AC3E}">
        <p14:creationId xmlns:p14="http://schemas.microsoft.com/office/powerpoint/2010/main" val="3654043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0"/>
            <a:ext cx="11779135" cy="119062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24FE-B113-4ED1-A6EA-010E966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36462-0870-43BD-82B3-6278752B64A3}"/>
              </a:ext>
            </a:extLst>
          </p:cNvPr>
          <p:cNvSpPr txBox="1"/>
          <p:nvPr/>
        </p:nvSpPr>
        <p:spPr>
          <a:xfrm>
            <a:off x="274320" y="6064370"/>
            <a:ext cx="1191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https://docs.google.com/spreadsheets/d/1H9_xaxQHpWaa4O_Son4Gx0YOIzlcBWMsdvePFX68EKU/edit#gid=2069598202</a:t>
            </a:r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3DF73-AD48-41FB-BC55-AEAAE4F6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90669"/>
            <a:ext cx="12192000" cy="39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541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0"/>
            <a:ext cx="11779135" cy="119062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24FE-B113-4ED1-A6EA-010E966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36462-0870-43BD-82B3-6278752B64A3}"/>
              </a:ext>
            </a:extLst>
          </p:cNvPr>
          <p:cNvSpPr txBox="1"/>
          <p:nvPr/>
        </p:nvSpPr>
        <p:spPr>
          <a:xfrm>
            <a:off x="274320" y="6064370"/>
            <a:ext cx="1191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https://docs.google.com/spreadsheets/d/1H9_xaxQHpWaa4O_Son4Gx0YOIzlcBWMsdvePFX68EKU/edit#gid=2069598202</a:t>
            </a:r>
            <a:endParaRPr lang="pl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02A0F-EB12-4E22-BC71-CEE132C16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3545"/>
            <a:ext cx="12192000" cy="27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926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0"/>
            <a:ext cx="11779135" cy="119062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24FE-B113-4ED1-A6EA-010E966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36462-0870-43BD-82B3-6278752B64A3}"/>
              </a:ext>
            </a:extLst>
          </p:cNvPr>
          <p:cNvSpPr txBox="1"/>
          <p:nvPr/>
        </p:nvSpPr>
        <p:spPr>
          <a:xfrm>
            <a:off x="274320" y="6064370"/>
            <a:ext cx="1191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https://docs.google.com/spreadsheets/d/1H9_xaxQHpWaa4O_Son4Gx0YOIzlcBWMsdvePFX68EKU/edit#gid=2069598202</a:t>
            </a:r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CABCF-0467-4AA4-B9C2-EABD48A4B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0" y="1329502"/>
            <a:ext cx="12192000" cy="484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26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0"/>
            <a:ext cx="11779135" cy="119062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24FE-B113-4ED1-A6EA-010E966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36462-0870-43BD-82B3-6278752B64A3}"/>
              </a:ext>
            </a:extLst>
          </p:cNvPr>
          <p:cNvSpPr txBox="1"/>
          <p:nvPr/>
        </p:nvSpPr>
        <p:spPr>
          <a:xfrm>
            <a:off x="274320" y="6064370"/>
            <a:ext cx="1191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https://docs.google.com/spreadsheets/d/1H9_xaxQHpWaa4O_Son4Gx0YOIzlcBWMsdvePFX68EKU/edit#gid=2069598202</a:t>
            </a:r>
            <a:endParaRPr lang="pl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58053-AC23-4FAC-AD6A-956592CB2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4573"/>
            <a:ext cx="12192000" cy="48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2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0"/>
            <a:ext cx="11779135" cy="119062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24FE-B113-4ED1-A6EA-010E966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36462-0870-43BD-82B3-6278752B64A3}"/>
              </a:ext>
            </a:extLst>
          </p:cNvPr>
          <p:cNvSpPr txBox="1"/>
          <p:nvPr/>
        </p:nvSpPr>
        <p:spPr>
          <a:xfrm>
            <a:off x="274320" y="6168688"/>
            <a:ext cx="1191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https://docs.google.com/spreadsheets/d/1H9_xaxQHpWaa4O_Son4Gx0YOIzlcBWMsdvePFX68EKU/edit#gid=2069598202</a:t>
            </a:r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1A660-E001-4D05-8741-14DF2560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" y="1310866"/>
            <a:ext cx="12098234" cy="485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003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0"/>
            <a:ext cx="11779135" cy="1190625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B24FE-B113-4ED1-A6EA-010E966F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36462-0870-43BD-82B3-6278752B64A3}"/>
              </a:ext>
            </a:extLst>
          </p:cNvPr>
          <p:cNvSpPr txBox="1"/>
          <p:nvPr/>
        </p:nvSpPr>
        <p:spPr>
          <a:xfrm>
            <a:off x="274320" y="6168688"/>
            <a:ext cx="1191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https://docs.google.com/spreadsheets/d/1H9_xaxQHpWaa4O_Son4Gx0YOIzlcBWMsdvePFX68EKU/edit#gid=2069598202</a:t>
            </a:r>
            <a:endParaRPr lang="pl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DA0D7-23A2-4B17-8EAB-3E5BA75DB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24" y="1463527"/>
            <a:ext cx="11579525" cy="457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84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74962"/>
            <a:ext cx="11779135" cy="101566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z różnych </a:t>
            </a:r>
            <a:b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perspektyw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AA6EC-AED7-4D50-B355-3A38B9371B93}"/>
              </a:ext>
            </a:extLst>
          </p:cNvPr>
          <p:cNvSpPr txBox="1"/>
          <p:nvPr/>
        </p:nvSpPr>
        <p:spPr>
          <a:xfrm>
            <a:off x="588259" y="1602938"/>
            <a:ext cx="11015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CyberSafari: Underexamined threat actors from the global threat landscape: </a:t>
            </a:r>
            <a:r>
              <a:rPr lang="en-US" sz="3000">
                <a:hlinkClick r:id="rId2"/>
              </a:rPr>
              <a:t>https://www.youtube.com/watch?v=4Ac1vqdnZRY</a:t>
            </a:r>
            <a:endParaRPr lang="en-US" sz="3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DCB29-B69B-4A70-A7B1-3DCE3F942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065" y="23796"/>
            <a:ext cx="1415935" cy="14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697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129027"/>
            <a:ext cx="11779135" cy="858786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Aktorzy zagrożeń - APT - kilka ciekawych raportów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AA6EC-AED7-4D50-B355-3A38B9371B93}"/>
              </a:ext>
            </a:extLst>
          </p:cNvPr>
          <p:cNvSpPr txBox="1"/>
          <p:nvPr/>
        </p:nvSpPr>
        <p:spPr>
          <a:xfrm>
            <a:off x="252152" y="1498600"/>
            <a:ext cx="1168769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hlinkClick r:id="rId2"/>
              </a:rPr>
              <a:t>https://www.dragos.com/wp-content/uploads/TRISIS-01.pdf</a:t>
            </a:r>
            <a:r>
              <a:rPr lang="en-US" sz="3000"/>
              <a:t>  TRISIS malware</a:t>
            </a:r>
          </a:p>
          <a:p>
            <a:r>
              <a:rPr lang="en-US" sz="3000">
                <a:hlinkClick r:id="rId3"/>
              </a:rPr>
              <a:t>https://labs.f-secure.com/assets/BlogFiles/f-secureLABS-tlp-white-lazarus-threat-intel-report2.pdf </a:t>
            </a:r>
            <a:r>
              <a:rPr lang="en-US" sz="3000"/>
              <a:t>- raport o grupie Lazarus (sierpień 2020)</a:t>
            </a:r>
          </a:p>
          <a:p>
            <a:r>
              <a:rPr lang="en-US" sz="3000">
                <a:hlinkClick r:id="rId3"/>
              </a:rPr>
              <a:t>https://cyware.com/news/trickbot-rises-from-the-ashes-d02b0e92 </a:t>
            </a:r>
            <a:r>
              <a:rPr lang="en-US" sz="3000"/>
              <a:t>- US cyber command taking down TrickBot</a:t>
            </a:r>
          </a:p>
          <a:p>
            <a:r>
              <a:rPr lang="en-US" sz="3000">
                <a:hlinkClick r:id="rId4"/>
              </a:rPr>
              <a:t>https://www.fireeye.com/blog/threat-research/2020/12/evasive-attacker-leverages-solarwinds-supply-chain-compromises-with-sunburst-backdoor.html </a:t>
            </a:r>
            <a:r>
              <a:rPr lang="en-US" sz="3000"/>
              <a:t>- SUNBURST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6676434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129027"/>
            <a:ext cx="11779135" cy="121669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Consolas" panose="020B0609020204030204" pitchFamily="49" charset="0"/>
              </a:rPr>
              <a:t>Włamanie do Centrum Informacji Gospodarczej w 1997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AA6EC-AED7-4D50-B355-3A38B9371B93}"/>
              </a:ext>
            </a:extLst>
          </p:cNvPr>
          <p:cNvSpPr txBox="1"/>
          <p:nvPr/>
        </p:nvSpPr>
        <p:spPr>
          <a:xfrm>
            <a:off x="252152" y="1997839"/>
            <a:ext cx="116876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000"/>
              <a:t>Tok Szok, program 2 TVP, 24. czerwca 1997. </a:t>
            </a:r>
            <a:endParaRPr lang="en-US" sz="3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/>
              <a:t>W</a:t>
            </a:r>
            <a:r>
              <a:rPr lang="pl-PL" sz="3000"/>
              <a:t>ydarzenia miały miejsce jeszcze przed wejściem w życie kodeksu karnego z 6 czerwca 1997, w którym przestępstwem stało się samo "uzyskanie dostępu" do systemu informatycznego nawet bez wyrządzenia w nim szkód. </a:t>
            </a:r>
            <a:endParaRPr lang="en-US" sz="3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>
                <a:hlinkClick r:id="rId2"/>
              </a:rPr>
              <a:t>https://www.youtube.com/watch?v=HIlm5PTL4r8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3815768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" y="129027"/>
            <a:ext cx="11779135" cy="1216694"/>
          </a:xfrm>
        </p:spPr>
        <p:txBody>
          <a:bodyPr>
            <a:normAutofit/>
          </a:bodyPr>
          <a:lstStyle/>
          <a:p>
            <a:pPr algn="ctr"/>
            <a:r>
              <a:rPr lang="pl-PL" b="1" dirty="0">
                <a:latin typeface="Consolas" panose="020B0609020204030204" pitchFamily="49" charset="0"/>
              </a:rPr>
              <a:t>2022 – konflikt Rosja - Ukraina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AA6EC-AED7-4D50-B355-3A38B9371B93}"/>
              </a:ext>
            </a:extLst>
          </p:cNvPr>
          <p:cNvSpPr txBox="1"/>
          <p:nvPr/>
        </p:nvSpPr>
        <p:spPr>
          <a:xfrm>
            <a:off x="252152" y="1997839"/>
            <a:ext cx="1168769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000" dirty="0"/>
              <a:t>Jedyne zaobserwowane i potwierdzone publicznie do tej pory działania Rosji ograniczały się 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3000" dirty="0"/>
              <a:t>stosowania wiper malware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3000" dirty="0"/>
              <a:t>ataków DDoS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000" dirty="0"/>
              <a:t>Przyczyna tak ograniczonej roli cyber w tym konflikcie pozostaje kwestią spekulacji</a:t>
            </a:r>
          </a:p>
          <a:p>
            <a:pPr lvl="1"/>
            <a:endParaRPr lang="pl-PL" sz="3000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Odnośniki: </a:t>
            </a:r>
          </a:p>
          <a:p>
            <a:r>
              <a:rPr lang="pl-PL" sz="2000" dirty="0">
                <a:hlinkClick r:id="rId2"/>
              </a:rPr>
              <a:t>ht</a:t>
            </a:r>
            <a:r>
              <a:rPr lang="en-US" sz="2000" dirty="0">
                <a:hlinkClick r:id="rId2"/>
              </a:rPr>
              <a:t>tps://time.com/6153902/russia-major-cyber-attacks-invasion-ukraine/</a:t>
            </a:r>
            <a:r>
              <a:rPr lang="pl-PL" sz="2000" dirty="0"/>
              <a:t> </a:t>
            </a:r>
          </a:p>
          <a:p>
            <a:r>
              <a:rPr lang="en-US" sz="2000" dirty="0">
                <a:hlinkClick r:id="rId3"/>
              </a:rPr>
              <a:t>https://atos.net/en/lp/securitydive/risks-from-the-cyberattacks-ru-ua-conflict</a:t>
            </a:r>
            <a:r>
              <a:rPr lang="pl-PL" sz="2000" dirty="0"/>
              <a:t> </a:t>
            </a:r>
          </a:p>
          <a:p>
            <a:r>
              <a:rPr lang="en-US" sz="2000" dirty="0">
                <a:hlinkClick r:id="rId4"/>
              </a:rPr>
              <a:t>https://community.riskiq.com/article/9795a1c9</a:t>
            </a:r>
            <a:r>
              <a:rPr lang="pl-PL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0412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5" y="390525"/>
            <a:ext cx="11931895" cy="66995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Potencjalny wyciek danych - reakcja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85E9B-74FF-483D-9A56-AE09556AFF9C}"/>
              </a:ext>
            </a:extLst>
          </p:cNvPr>
          <p:cNvSpPr txBox="1"/>
          <p:nvPr/>
        </p:nvSpPr>
        <p:spPr>
          <a:xfrm>
            <a:off x="581025" y="1271395"/>
            <a:ext cx="11239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/>
              <a:t>3. Ograniczyć straty wynikające z wycieku/potencjalnego wycieku. Np. jeśli wśród danych znajdowały się hasła, wymusić zmianę tych haseł/poinformować o incydencie użytkowników, których hasła wyciekły. Poinformować podmioty, które padły ofiarą potencjalnego/potwierdzonego wycieku (np. osoby, których dane osobowe wyciekły).</a:t>
            </a:r>
          </a:p>
          <a:p>
            <a:r>
              <a:rPr lang="en-US" sz="3500"/>
              <a:t>4. Permanentnie zaadresować problem (np. usunąć dany system/kopię danych lub prawidłowo go zabezpieczyć).</a:t>
            </a:r>
            <a:endParaRPr lang="pl-PL" sz="3500"/>
          </a:p>
        </p:txBody>
      </p:sp>
    </p:spTree>
    <p:extLst>
      <p:ext uri="{BB962C8B-B14F-4D97-AF65-F5344CB8AC3E}">
        <p14:creationId xmlns:p14="http://schemas.microsoft.com/office/powerpoint/2010/main" val="32868927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027"/>
            <a:ext cx="9873673" cy="1216694"/>
          </a:xfrm>
        </p:spPr>
        <p:txBody>
          <a:bodyPr>
            <a:normAutofit fontScale="90000"/>
          </a:bodyPr>
          <a:lstStyle/>
          <a:p>
            <a:pPr algn="ctr"/>
            <a:r>
              <a:rPr lang="pl-PL" b="1" dirty="0">
                <a:latin typeface="Consolas" panose="020B0609020204030204" pitchFamily="49" charset="0"/>
              </a:rPr>
              <a:t>WEF Cyberpandemic &amp; Cyberpolygon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AA6EC-AED7-4D50-B355-3A38B9371B93}"/>
              </a:ext>
            </a:extLst>
          </p:cNvPr>
          <p:cNvSpPr txBox="1"/>
          <p:nvPr/>
        </p:nvSpPr>
        <p:spPr>
          <a:xfrm>
            <a:off x="135313" y="1560945"/>
            <a:ext cx="1192137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600" dirty="0"/>
              <a:t>Przedstawiciele World Economic Forum twierdzą, że czeka nas kolejny globalny kryzys o </a:t>
            </a:r>
            <a:r>
              <a:rPr lang="pl-PL" sz="2600" b="1" dirty="0"/>
              <a:t>znacznie dotkliwszych konsekwencjach niż COVID-19</a:t>
            </a:r>
            <a:r>
              <a:rPr lang="pl-PL" sz="2600" dirty="0"/>
              <a:t>, spowodowany „cyberpandemią”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600" dirty="0"/>
              <a:t>Celem miałaby być globalna infrastruktura, sieć energetyczna, transport, handel, system finansowy itd.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600" dirty="0"/>
              <a:t>W kontekście przygotowania do tego kryzysu od kilku lat prowadzone są kolejne edycje symulacji „Cyber Polygon” (analogicznie do poprzedzającej COVID-19 symulacji „Event 201”)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600" dirty="0"/>
              <a:t>Czy faktycznie czeka nas „cyberpandemia”?</a:t>
            </a:r>
          </a:p>
          <a:p>
            <a:endParaRPr lang="pl-PL" sz="2600" dirty="0"/>
          </a:p>
          <a:p>
            <a:r>
              <a:rPr lang="pl-PL" sz="2200" dirty="0"/>
              <a:t>Odnośniki:</a:t>
            </a:r>
            <a:br>
              <a:rPr lang="pl-PL" sz="2200" dirty="0"/>
            </a:br>
            <a:r>
              <a:rPr lang="pl-PL" sz="2000" dirty="0">
                <a:hlinkClick r:id="rId2"/>
              </a:rPr>
              <a:t>https://www.bitchute.com/video/S2F97XkhpXpm/</a:t>
            </a:r>
            <a:r>
              <a:rPr lang="pl-PL" sz="2000" dirty="0"/>
              <a:t> </a:t>
            </a:r>
          </a:p>
          <a:p>
            <a:r>
              <a:rPr lang="pl-PL" sz="2000" dirty="0">
                <a:hlinkClick r:id="rId3"/>
              </a:rPr>
              <a:t>https://www.weforum.org/agenda/2021/10/protecting-critical-infrastructure-from-cyber-pandemic/</a:t>
            </a:r>
            <a:r>
              <a:rPr lang="pl-PL" sz="2000" dirty="0"/>
              <a:t> </a:t>
            </a:r>
            <a:br>
              <a:rPr lang="pl-PL" sz="2000" dirty="0"/>
            </a:br>
            <a:r>
              <a:rPr lang="pl-PL" sz="2000" dirty="0">
                <a:hlinkClick r:id="rId4"/>
              </a:rPr>
              <a:t>https://cyberpolygon.com/</a:t>
            </a:r>
            <a:r>
              <a:rPr lang="pl-PL" sz="20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53193-784D-444F-B807-B09F9CCF8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3216" y="0"/>
            <a:ext cx="1498784" cy="15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933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:a16="http://schemas.microsoft.com/office/drawing/2014/main" id="{BC9004B5-1BFF-486E-BFEA-9330C6A7C3D7}"/>
              </a:ext>
            </a:extLst>
          </p:cNvPr>
          <p:cNvSpPr txBox="1"/>
          <p:nvPr/>
        </p:nvSpPr>
        <p:spPr>
          <a:xfrm>
            <a:off x="1540329" y="3153155"/>
            <a:ext cx="9151684" cy="551689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lIns="0" tIns="0" rIns="0" bIns="0">
            <a:spAutoFit/>
          </a:bodyPr>
          <a:lstStyle/>
          <a:p>
            <a:pPr marL="11527" algn="ctr">
              <a:defRPr/>
            </a:pPr>
            <a:r>
              <a:rPr lang="en-US" sz="3585">
                <a:solidFill>
                  <a:schemeClr val="bg1"/>
                </a:solidFill>
                <a:latin typeface="Arial"/>
                <a:cs typeface="Arial"/>
              </a:rPr>
              <a:t>Koniec części #VII</a:t>
            </a:r>
            <a:endParaRPr sz="3585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F3858F5-AD12-48FA-8419-75EE9261B8E3}"/>
              </a:ext>
            </a:extLst>
          </p:cNvPr>
          <p:cNvSpPr txBox="1"/>
          <p:nvPr/>
        </p:nvSpPr>
        <p:spPr>
          <a:xfrm>
            <a:off x="7395563" y="3561550"/>
            <a:ext cx="27375" cy="6277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sz="408" spc="-36">
                <a:solidFill>
                  <a:srgbClr val="9E9C9E"/>
                </a:solidFill>
                <a:latin typeface="Times New Roman"/>
                <a:cs typeface="Times New Roman"/>
              </a:rPr>
              <a:t>'</a:t>
            </a:r>
            <a:endParaRPr sz="408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8823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12A5-2D81-46E5-A3B2-DC150243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u="sng"/>
              <a:t>Źródła użytych grafik</a:t>
            </a:r>
            <a:endParaRPr lang="pl-PL" sz="2000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2C2B8-8FC0-4829-8232-D6135BFF7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334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sz="1100" dirty="0"/>
              <a:t>https://image.slidesharecdn.com/avtokyo-2017-171112211612/95/avtokyo-2017-what-is-red-team-12-638.jpg?cb=1510521418</a:t>
            </a:r>
            <a:endParaRPr lang="en-US" sz="1100" dirty="0"/>
          </a:p>
          <a:p>
            <a:pPr marL="0" indent="0">
              <a:buNone/>
            </a:pPr>
            <a:r>
              <a:rPr lang="pl-PL" sz="1100" dirty="0"/>
              <a:t>https://ak.picdn.net/shutterstock/videos/1019470672/thumb/6.jpg</a:t>
            </a:r>
            <a:endParaRPr lang="en-US" sz="1100" dirty="0"/>
          </a:p>
          <a:p>
            <a:pPr marL="0" indent="0">
              <a:buNone/>
            </a:pPr>
            <a:r>
              <a:rPr lang="pl-PL" sz="1100" dirty="0"/>
              <a:t>https://encrypted-tbn0.gstatic.com/images?q=tbn%3AANd9GcTWeTdyGMx-kXKWQQMNsUhQoRqG6rWJjgg9Lg&amp;usqp=CAU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https://pronto-core-cdn.prontomarketing.com/2/wp-content/uploads/sites/2254/2020/01/Ransomware-Attack.png</a:t>
            </a:r>
          </a:p>
          <a:p>
            <a:pPr marL="0" indent="0">
              <a:buNone/>
            </a:pPr>
            <a:r>
              <a:rPr lang="en-US" sz="1100" dirty="0"/>
              <a:t>https://www.enisa.europa.eu/topics/csirts-in-europe/glossary/files/botnets-3</a:t>
            </a:r>
          </a:p>
          <a:p>
            <a:pPr marL="0" indent="0">
              <a:buNone/>
            </a:pPr>
            <a:r>
              <a:rPr lang="en-US" sz="1100" dirty="0"/>
              <a:t>https://media.kasperskydaily.com/wp-content/uploads/sites/92/2013/10/06045352/trojans.jpeg</a:t>
            </a:r>
          </a:p>
          <a:p>
            <a:pPr marL="0" indent="0">
              <a:buNone/>
            </a:pPr>
            <a:r>
              <a:rPr lang="en-US" sz="1100" dirty="0"/>
              <a:t>https://media.wired.com/photos/5926fd1ccefba457b079bc7a/master/w_2560%2Cc_limit/GettyImages-520296054-1.jpg</a:t>
            </a:r>
          </a:p>
          <a:p>
            <a:pPr marL="0" indent="0">
              <a:buNone/>
            </a:pPr>
            <a:r>
              <a:rPr lang="en-US" sz="1100" dirty="0"/>
              <a:t>https://news.sophos.com/wp-content/uploads/2020/08/lemonduck.jpg?w=500</a:t>
            </a:r>
          </a:p>
          <a:p>
            <a:pPr marL="0" indent="0">
              <a:buNone/>
            </a:pPr>
            <a:r>
              <a:rPr lang="en-US" sz="1100" dirty="0"/>
              <a:t>https://media.kasperskydaily.com/wp-content/uploads/sites/92/2014/07/06043020/adware1.png</a:t>
            </a:r>
          </a:p>
          <a:p>
            <a:pPr marL="0" indent="0">
              <a:buNone/>
            </a:pPr>
            <a:r>
              <a:rPr lang="en-US" sz="1100" dirty="0"/>
              <a:t>https://economictimes.indiatimes.com/thumb/msid-71819551,width-1200,height-900,resizemode-4,imgsize-1291575/darkweb_istock.jpg?from=mdr</a:t>
            </a:r>
          </a:p>
          <a:p>
            <a:pPr marL="0" indent="0">
              <a:buNone/>
            </a:pPr>
            <a:r>
              <a:rPr lang="en-US" sz="1100" dirty="0"/>
              <a:t>https://enterprise.comodo.com/images/forensic-analysis/spyware-malware-removal.jpg</a:t>
            </a:r>
          </a:p>
          <a:p>
            <a:pPr marL="0" indent="0">
              <a:buNone/>
            </a:pPr>
            <a:r>
              <a:rPr lang="en-US" sz="1100" dirty="0"/>
              <a:t>https://media.kasperskydaily.com/wp-content/uploads/sites/92/2014/07/06043013/adware6.png</a:t>
            </a:r>
          </a:p>
          <a:p>
            <a:pPr marL="0" indent="0">
              <a:buNone/>
            </a:pPr>
            <a:r>
              <a:rPr lang="en-US" sz="1100" dirty="0"/>
              <a:t>https://external-content.duckduckgo.com/iu/?u=https%3A%2F%2Fwww.fincen.gov%2Fsites%2Fdefault%2Ffiles%2Fshared%2F1.jpg&amp;f=1&amp;nofb=1</a:t>
            </a:r>
          </a:p>
          <a:p>
            <a:pPr marL="0" indent="0">
              <a:buNone/>
            </a:pPr>
            <a:r>
              <a:rPr lang="en-US" sz="1100" dirty="0"/>
              <a:t>https://spectrum.ieee.org/img/03OLHowStuxnetWorked-1360963061216.jpg</a:t>
            </a:r>
          </a:p>
          <a:p>
            <a:pPr marL="0" indent="0">
              <a:buNone/>
            </a:pPr>
            <a:r>
              <a:rPr lang="en-US" sz="1100" dirty="0"/>
              <a:t>https://o.quizlet.com/KjYDdrQ5lqwPxKVH37T1Ig_b.png</a:t>
            </a:r>
            <a:endParaRPr lang="pl-PL" sz="1100" dirty="0"/>
          </a:p>
          <a:p>
            <a:pPr marL="0" indent="0">
              <a:buNone/>
            </a:pPr>
            <a:br>
              <a:rPr lang="pl-PL" sz="1100" dirty="0"/>
            </a:br>
            <a:r>
              <a:rPr lang="pl-PL" sz="1100" dirty="0"/>
              <a:t>https://encrypted-tbn0.gstatic.com/images?q=tbn:ANd9GcSCaFluwatdmz9kO_jH9CtcUnlE4F5airPbzQ&amp;usqp=CAU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pl-PL" sz="1100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74022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26" y="417564"/>
            <a:ext cx="10700239" cy="66995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Włamania celem kradzieży danych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B73AE-2FE5-4A89-82E1-FB65E17A907F}"/>
              </a:ext>
            </a:extLst>
          </p:cNvPr>
          <p:cNvSpPr txBox="1"/>
          <p:nvPr/>
        </p:nvSpPr>
        <p:spPr>
          <a:xfrm>
            <a:off x="844060" y="1235320"/>
            <a:ext cx="1070023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Dane </a:t>
            </a:r>
            <a:r>
              <a:rPr lang="en-US" sz="2800" dirty="0" err="1"/>
              <a:t>osobowe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Szpiegostwo</a:t>
            </a:r>
            <a:r>
              <a:rPr lang="en-US" sz="2800" dirty="0"/>
              <a:t> </a:t>
            </a:r>
            <a:r>
              <a:rPr lang="en-US" sz="2800" dirty="0" err="1"/>
              <a:t>przemysłowe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Włamania</a:t>
            </a:r>
            <a:r>
              <a:rPr lang="en-US" sz="2800" dirty="0"/>
              <a:t> do </a:t>
            </a:r>
            <a:r>
              <a:rPr lang="en-US" sz="2800" dirty="0" err="1"/>
              <a:t>organizacji</a:t>
            </a:r>
            <a:r>
              <a:rPr lang="en-US" sz="2800" dirty="0"/>
              <a:t> o </a:t>
            </a:r>
            <a:r>
              <a:rPr lang="en-US" sz="2800" dirty="0" err="1"/>
              <a:t>konkretnym</a:t>
            </a:r>
            <a:r>
              <a:rPr lang="en-US" sz="2800" dirty="0"/>
              <a:t> </a:t>
            </a:r>
            <a:r>
              <a:rPr lang="en-US" sz="2800" dirty="0" err="1"/>
              <a:t>profilu</a:t>
            </a:r>
            <a:r>
              <a:rPr lang="en-US" sz="2800" dirty="0"/>
              <a:t> </a:t>
            </a:r>
            <a:r>
              <a:rPr lang="en-US" sz="2800" dirty="0" err="1"/>
              <a:t>celem</a:t>
            </a:r>
            <a:r>
              <a:rPr lang="en-US" sz="2800" dirty="0"/>
              <a:t> </a:t>
            </a:r>
            <a:r>
              <a:rPr lang="en-US" sz="2800" dirty="0" err="1"/>
              <a:t>kradzieży</a:t>
            </a:r>
            <a:r>
              <a:rPr lang="en-US" sz="2800" dirty="0"/>
              <a:t> </a:t>
            </a:r>
            <a:r>
              <a:rPr lang="en-US" sz="2800" dirty="0" err="1"/>
              <a:t>danych</a:t>
            </a:r>
            <a:r>
              <a:rPr lang="en-US" sz="2800" dirty="0"/>
              <a:t> </a:t>
            </a:r>
            <a:r>
              <a:rPr lang="en-US" sz="2800" dirty="0" err="1"/>
              <a:t>stanowiących</a:t>
            </a:r>
            <a:r>
              <a:rPr lang="en-US" sz="2800" dirty="0"/>
              <a:t> </a:t>
            </a:r>
            <a:r>
              <a:rPr lang="en-US" sz="2800" dirty="0" err="1"/>
              <a:t>własność</a:t>
            </a:r>
            <a:r>
              <a:rPr lang="en-US" sz="2800" dirty="0"/>
              <a:t> </a:t>
            </a:r>
            <a:r>
              <a:rPr lang="en-US" sz="2800" dirty="0" err="1"/>
              <a:t>intelektualną</a:t>
            </a:r>
            <a:r>
              <a:rPr lang="en-US" sz="2800" dirty="0"/>
              <a:t> (IP - Intellectual Property), np: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wyniki</a:t>
            </a:r>
            <a:r>
              <a:rPr lang="en-US" sz="2800" dirty="0"/>
              <a:t> </a:t>
            </a:r>
            <a:r>
              <a:rPr lang="en-US" sz="2800" dirty="0" err="1"/>
              <a:t>bada</a:t>
            </a:r>
            <a:r>
              <a:rPr lang="pl-PL" sz="2800" dirty="0"/>
              <a:t>ń</a:t>
            </a:r>
            <a:r>
              <a:rPr lang="en-US" sz="2800" dirty="0"/>
              <a:t>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receptury</a:t>
            </a:r>
            <a:r>
              <a:rPr lang="en-US" sz="2800" dirty="0"/>
              <a:t> (np. </a:t>
            </a:r>
            <a:r>
              <a:rPr lang="en-US" sz="2800" dirty="0" err="1"/>
              <a:t>chemia</a:t>
            </a:r>
            <a:r>
              <a:rPr lang="en-US" sz="2800" dirty="0"/>
              <a:t>, </a:t>
            </a:r>
            <a:r>
              <a:rPr lang="en-US" sz="2800" dirty="0" err="1"/>
              <a:t>materiały</a:t>
            </a:r>
            <a:r>
              <a:rPr lang="en-US" sz="2800" dirty="0"/>
              <a:t> </a:t>
            </a:r>
            <a:r>
              <a:rPr lang="en-US" sz="2800" dirty="0" err="1"/>
              <a:t>budulcowe</a:t>
            </a:r>
            <a:r>
              <a:rPr lang="en-US" sz="2800" dirty="0"/>
              <a:t>, </a:t>
            </a:r>
            <a:r>
              <a:rPr lang="en-US" sz="2800" dirty="0" err="1"/>
              <a:t>farmakologia</a:t>
            </a:r>
            <a:r>
              <a:rPr lang="en-US" sz="2800" dirty="0"/>
              <a:t>),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patenty</a:t>
            </a:r>
            <a:r>
              <a:rPr lang="en-US" sz="2800" dirty="0"/>
              <a:t>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algorytmy</a:t>
            </a:r>
            <a:r>
              <a:rPr lang="en-US" sz="2800" dirty="0"/>
              <a:t>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projekty</a:t>
            </a:r>
            <a:r>
              <a:rPr lang="en-US" sz="2800" dirty="0"/>
              <a:t> </a:t>
            </a:r>
            <a:r>
              <a:rPr lang="en-US" sz="2800" dirty="0" err="1"/>
              <a:t>technologiczne</a:t>
            </a:r>
            <a:r>
              <a:rPr lang="en-US" sz="2800" dirty="0"/>
              <a:t> (np. </a:t>
            </a:r>
            <a:r>
              <a:rPr lang="en-US" sz="2800" dirty="0" err="1"/>
              <a:t>przemysł</a:t>
            </a:r>
            <a:r>
              <a:rPr lang="en-US" sz="2800" dirty="0"/>
              <a:t> </a:t>
            </a:r>
            <a:r>
              <a:rPr lang="en-US" sz="2800" dirty="0" err="1"/>
              <a:t>obronny</a:t>
            </a:r>
            <a:r>
              <a:rPr lang="en-US" sz="2800" dirty="0"/>
              <a:t>, </a:t>
            </a:r>
            <a:r>
              <a:rPr lang="en-US" sz="2800" dirty="0" err="1"/>
              <a:t>transportowy</a:t>
            </a:r>
            <a:r>
              <a:rPr lang="en-US" sz="2800" dirty="0"/>
              <a:t>)</a:t>
            </a:r>
            <a:r>
              <a:rPr lang="pl-PL" sz="2800" dirty="0"/>
              <a:t>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/>
              <a:t>dane wojskowe/wywiadowcze.</a:t>
            </a:r>
          </a:p>
        </p:txBody>
      </p:sp>
    </p:spTree>
    <p:extLst>
      <p:ext uri="{BB962C8B-B14F-4D97-AF65-F5344CB8AC3E}">
        <p14:creationId xmlns:p14="http://schemas.microsoft.com/office/powerpoint/2010/main" val="47336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485E9B-74FF-483D-9A56-AE09556AFF9C}"/>
              </a:ext>
            </a:extLst>
          </p:cNvPr>
          <p:cNvSpPr txBox="1"/>
          <p:nvPr/>
        </p:nvSpPr>
        <p:spPr>
          <a:xfrm>
            <a:off x="537893" y="1297274"/>
            <a:ext cx="112395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/>
              <a:t>Wykrycie</a:t>
            </a:r>
            <a:r>
              <a:rPr lang="en-US" sz="2600" dirty="0"/>
              <a:t> </a:t>
            </a:r>
            <a:r>
              <a:rPr lang="en-US" sz="2600" dirty="0" err="1"/>
              <a:t>kradzieży</a:t>
            </a:r>
            <a:r>
              <a:rPr lang="en-US" sz="2600" dirty="0"/>
              <a:t> (</a:t>
            </a:r>
            <a:r>
              <a:rPr lang="en-US" sz="2600" dirty="0" err="1"/>
              <a:t>eksfiltracji</a:t>
            </a:r>
            <a:r>
              <a:rPr lang="en-US" sz="2600" dirty="0"/>
              <a:t>) </a:t>
            </a:r>
            <a:r>
              <a:rPr lang="en-US" sz="2600" dirty="0" err="1"/>
              <a:t>danych</a:t>
            </a:r>
            <a:r>
              <a:rPr lang="en-US" sz="2600" dirty="0"/>
              <a:t> </a:t>
            </a:r>
            <a:r>
              <a:rPr lang="en-US" sz="2600" dirty="0" err="1"/>
              <a:t>może</a:t>
            </a:r>
            <a:r>
              <a:rPr lang="en-US" sz="2600" dirty="0"/>
              <a:t> </a:t>
            </a:r>
            <a:r>
              <a:rPr lang="en-US" sz="2600" dirty="0" err="1"/>
              <a:t>być</a:t>
            </a:r>
            <a:r>
              <a:rPr lang="en-US" sz="2600" dirty="0"/>
              <a:t> </a:t>
            </a:r>
            <a:r>
              <a:rPr lang="en-US" sz="2600" dirty="0" err="1"/>
              <a:t>wykryte</a:t>
            </a:r>
            <a:r>
              <a:rPr lang="en-US" sz="2600" dirty="0"/>
              <a:t> </a:t>
            </a:r>
            <a:r>
              <a:rPr lang="en-US" sz="2600" dirty="0" err="1"/>
              <a:t>bezpośrednio</a:t>
            </a:r>
            <a:r>
              <a:rPr lang="en-US" sz="2600" dirty="0"/>
              <a:t>, </a:t>
            </a:r>
            <a:r>
              <a:rPr lang="en-US" sz="2600" dirty="0" err="1"/>
              <a:t>tj</a:t>
            </a:r>
            <a:r>
              <a:rPr lang="en-US" sz="2600" dirty="0"/>
              <a:t>. </a:t>
            </a:r>
            <a:r>
              <a:rPr lang="en-US" sz="2600" dirty="0" err="1"/>
              <a:t>sam</a:t>
            </a:r>
            <a:r>
              <a:rPr lang="en-US" sz="2600" dirty="0"/>
              <a:t>  </a:t>
            </a:r>
            <a:r>
              <a:rPr lang="en-US" sz="2600" dirty="0" err="1"/>
              <a:t>proces</a:t>
            </a:r>
            <a:r>
              <a:rPr lang="en-US" sz="2600" dirty="0"/>
              <a:t> </a:t>
            </a:r>
            <a:r>
              <a:rPr lang="en-US" sz="2600" dirty="0" err="1"/>
              <a:t>eksfiltracji</a:t>
            </a:r>
            <a:r>
              <a:rPr lang="en-US" sz="2600" dirty="0"/>
              <a:t>  </a:t>
            </a:r>
            <a:r>
              <a:rPr lang="en-US" sz="2600" dirty="0" err="1"/>
              <a:t>można</a:t>
            </a:r>
            <a:r>
              <a:rPr lang="en-US" sz="2600" dirty="0"/>
              <a:t> </a:t>
            </a:r>
            <a:r>
              <a:rPr lang="en-US" sz="2600" dirty="0" err="1"/>
              <a:t>zauważyć</a:t>
            </a:r>
            <a:r>
              <a:rPr lang="en-US" sz="2600" dirty="0"/>
              <a:t> </a:t>
            </a:r>
            <a:r>
              <a:rPr lang="en-US" sz="2600" dirty="0" err="1"/>
              <a:t>poprzez</a:t>
            </a:r>
            <a:r>
              <a:rPr lang="en-US" sz="26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anomalie</a:t>
            </a:r>
            <a:r>
              <a:rPr lang="en-US" sz="2600" dirty="0"/>
              <a:t> w </a:t>
            </a:r>
            <a:r>
              <a:rPr lang="en-US" sz="2600" dirty="0" err="1"/>
              <a:t>netflow</a:t>
            </a:r>
            <a:r>
              <a:rPr lang="en-US" sz="2600" dirty="0"/>
              <a:t> (</a:t>
            </a:r>
            <a:r>
              <a:rPr lang="en-US" sz="2600" dirty="0" err="1"/>
              <a:t>duża</a:t>
            </a:r>
            <a:r>
              <a:rPr lang="en-US" sz="2600" dirty="0"/>
              <a:t> </a:t>
            </a:r>
            <a:r>
              <a:rPr lang="en-US" sz="2600" dirty="0" err="1"/>
              <a:t>ilość</a:t>
            </a:r>
            <a:r>
              <a:rPr lang="en-US" sz="2600" dirty="0"/>
              <a:t> </a:t>
            </a:r>
            <a:r>
              <a:rPr lang="en-US" sz="2600" dirty="0" err="1"/>
              <a:t>ruchu</a:t>
            </a:r>
            <a:r>
              <a:rPr lang="en-US" sz="2600" dirty="0"/>
              <a:t> </a:t>
            </a:r>
            <a:r>
              <a:rPr lang="en-US" sz="2600" dirty="0" err="1"/>
              <a:t>wychodzącego</a:t>
            </a:r>
            <a:r>
              <a:rPr lang="en-US" sz="2600" dirty="0"/>
              <a:t>),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rozwiązania</a:t>
            </a:r>
            <a:r>
              <a:rPr lang="en-US" sz="2600" dirty="0"/>
              <a:t> DLP (Data Leakage Prevention),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obserwacja</a:t>
            </a:r>
            <a:r>
              <a:rPr lang="en-US" sz="2600" dirty="0"/>
              <a:t> </a:t>
            </a:r>
            <a:r>
              <a:rPr lang="en-US" sz="2600" dirty="0" err="1"/>
              <a:t>logów</a:t>
            </a:r>
            <a:r>
              <a:rPr lang="en-US" sz="2600" dirty="0"/>
              <a:t> </a:t>
            </a:r>
            <a:r>
              <a:rPr lang="en-US" sz="2600" dirty="0" err="1"/>
              <a:t>danych</a:t>
            </a:r>
            <a:r>
              <a:rPr lang="en-US" sz="2600" dirty="0"/>
              <a:t> </a:t>
            </a:r>
            <a:r>
              <a:rPr lang="en-US" sz="2600" dirty="0" err="1"/>
              <a:t>usług</a:t>
            </a:r>
            <a:r>
              <a:rPr lang="en-US" sz="2600" dirty="0"/>
              <a:t> (</a:t>
            </a:r>
            <a:r>
              <a:rPr lang="en-US" sz="2600" dirty="0" err="1"/>
              <a:t>jeśli</a:t>
            </a:r>
            <a:r>
              <a:rPr lang="en-US" sz="2600" dirty="0"/>
              <a:t> </a:t>
            </a:r>
            <a:r>
              <a:rPr lang="en-US" sz="2600" dirty="0" err="1"/>
              <a:t>dostęp</a:t>
            </a:r>
            <a:r>
              <a:rPr lang="en-US" sz="2600" dirty="0"/>
              <a:t> do </a:t>
            </a:r>
            <a:r>
              <a:rPr lang="en-US" sz="2600" dirty="0" err="1"/>
              <a:t>danych</a:t>
            </a:r>
            <a:r>
              <a:rPr lang="en-US" sz="2600" dirty="0"/>
              <a:t> </a:t>
            </a:r>
            <a:r>
              <a:rPr lang="en-US" sz="2600" dirty="0" err="1"/>
              <a:t>odbywa</a:t>
            </a:r>
            <a:r>
              <a:rPr lang="en-US" sz="2600" dirty="0"/>
              <a:t> </a:t>
            </a:r>
            <a:r>
              <a:rPr lang="en-US" sz="2600" dirty="0" err="1"/>
              <a:t>się</a:t>
            </a:r>
            <a:r>
              <a:rPr lang="en-US" sz="2600" dirty="0"/>
              <a:t> za </a:t>
            </a:r>
            <a:r>
              <a:rPr lang="en-US" sz="2600" dirty="0" err="1"/>
              <a:t>pośrednictwem</a:t>
            </a:r>
            <a:r>
              <a:rPr lang="en-US" sz="2600" dirty="0"/>
              <a:t> </a:t>
            </a:r>
            <a:r>
              <a:rPr lang="en-US" sz="2600" dirty="0" err="1"/>
              <a:t>usługi</a:t>
            </a:r>
            <a:r>
              <a:rPr lang="en-US" sz="2600" dirty="0"/>
              <a:t> w </a:t>
            </a:r>
            <a:r>
              <a:rPr lang="en-US" sz="2600" dirty="0" err="1"/>
              <a:t>naszej</a:t>
            </a:r>
            <a:r>
              <a:rPr lang="en-US" sz="2600" dirty="0"/>
              <a:t> </a:t>
            </a:r>
            <a:r>
              <a:rPr lang="en-US" sz="2600" dirty="0" err="1"/>
              <a:t>infrastrukturze</a:t>
            </a:r>
            <a:r>
              <a:rPr lang="en-US" sz="2600" dirty="0"/>
              <a:t> - np. HTTP </a:t>
            </a:r>
            <a:r>
              <a:rPr lang="en-US" sz="2600" dirty="0" err="1"/>
              <a:t>czy</a:t>
            </a:r>
            <a:r>
              <a:rPr lang="en-US" sz="2600" dirty="0"/>
              <a:t> FTP).</a:t>
            </a:r>
          </a:p>
          <a:p>
            <a:endParaRPr lang="en-US" sz="2600" dirty="0"/>
          </a:p>
          <a:p>
            <a:r>
              <a:rPr lang="en-US" sz="2600" dirty="0" err="1"/>
              <a:t>Częściej</a:t>
            </a:r>
            <a:r>
              <a:rPr lang="en-US" sz="2600" dirty="0"/>
              <a:t> </a:t>
            </a:r>
            <a:r>
              <a:rPr lang="en-US" sz="2600" dirty="0" err="1"/>
              <a:t>jednak</a:t>
            </a:r>
            <a:r>
              <a:rPr lang="en-US" sz="2600" dirty="0"/>
              <a:t> </a:t>
            </a:r>
            <a:r>
              <a:rPr lang="en-US" sz="2600" dirty="0" err="1"/>
              <a:t>incydent</a:t>
            </a:r>
            <a:r>
              <a:rPr lang="en-US" sz="2600" dirty="0"/>
              <a:t> </a:t>
            </a:r>
            <a:r>
              <a:rPr lang="en-US" sz="2600" dirty="0" err="1"/>
              <a:t>zostaje</a:t>
            </a:r>
            <a:r>
              <a:rPr lang="en-US" sz="2600" dirty="0"/>
              <a:t> </a:t>
            </a:r>
            <a:r>
              <a:rPr lang="en-US" sz="2600" dirty="0" err="1"/>
              <a:t>wykryty</a:t>
            </a:r>
            <a:r>
              <a:rPr lang="en-US" sz="2600" dirty="0"/>
              <a:t> od </a:t>
            </a:r>
            <a:r>
              <a:rPr lang="en-US" sz="2600" dirty="0" err="1"/>
              <a:t>innej</a:t>
            </a:r>
            <a:r>
              <a:rPr lang="en-US" sz="2600" dirty="0"/>
              <a:t> </a:t>
            </a:r>
            <a:r>
              <a:rPr lang="en-US" sz="2600" dirty="0" err="1"/>
              <a:t>strony</a:t>
            </a:r>
            <a:r>
              <a:rPr lang="en-US" sz="2600" dirty="0"/>
              <a:t> </a:t>
            </a:r>
            <a:r>
              <a:rPr lang="en-US" sz="2600" dirty="0" err="1"/>
              <a:t>niż</a:t>
            </a:r>
            <a:r>
              <a:rPr lang="en-US" sz="2600" dirty="0"/>
              <a:t> </a:t>
            </a:r>
            <a:r>
              <a:rPr lang="en-US" sz="2600" dirty="0" err="1"/>
              <a:t>sama</a:t>
            </a:r>
            <a:r>
              <a:rPr lang="en-US" sz="2600" dirty="0"/>
              <a:t> </a:t>
            </a:r>
            <a:r>
              <a:rPr lang="en-US" sz="2600" dirty="0" err="1"/>
              <a:t>eks</a:t>
            </a:r>
            <a:r>
              <a:rPr lang="pl-PL" sz="2600" dirty="0"/>
              <a:t>f</a:t>
            </a:r>
            <a:r>
              <a:rPr lang="en-US" sz="2600" dirty="0" err="1"/>
              <a:t>iltracja</a:t>
            </a:r>
            <a:r>
              <a:rPr lang="en-US" sz="2600" dirty="0"/>
              <a:t>, </a:t>
            </a:r>
            <a:r>
              <a:rPr lang="en-US" sz="2600" dirty="0" err="1"/>
              <a:t>zaś</a:t>
            </a:r>
            <a:r>
              <a:rPr lang="en-US" sz="2600" dirty="0"/>
              <a:t> </a:t>
            </a:r>
            <a:r>
              <a:rPr lang="en-US" sz="2600" dirty="0" err="1"/>
              <a:t>stwierdzenie</a:t>
            </a:r>
            <a:r>
              <a:rPr lang="en-US" sz="2600" dirty="0"/>
              <a:t> </a:t>
            </a:r>
            <a:r>
              <a:rPr lang="en-US" sz="2600" dirty="0" err="1"/>
              <a:t>kradzieży</a:t>
            </a:r>
            <a:r>
              <a:rPr lang="en-US" sz="2600" dirty="0"/>
              <a:t> </a:t>
            </a:r>
            <a:r>
              <a:rPr lang="en-US" sz="2600" dirty="0" err="1"/>
              <a:t>danych</a:t>
            </a:r>
            <a:r>
              <a:rPr lang="en-US" sz="2600" dirty="0"/>
              <a:t> </a:t>
            </a:r>
            <a:r>
              <a:rPr lang="en-US" sz="2600" dirty="0" err="1"/>
              <a:t>wynika</a:t>
            </a:r>
            <a:r>
              <a:rPr lang="en-US" sz="2600" dirty="0"/>
              <a:t> z </a:t>
            </a:r>
            <a:r>
              <a:rPr lang="en-US" sz="2600" dirty="0" err="1"/>
              <a:t>analizy</a:t>
            </a:r>
            <a:r>
              <a:rPr lang="en-US" sz="2600" dirty="0"/>
              <a:t> </a:t>
            </a:r>
            <a:r>
              <a:rPr lang="en-US" sz="2600" dirty="0" err="1"/>
              <a:t>powłamaniowej</a:t>
            </a:r>
            <a:r>
              <a:rPr lang="en-US" sz="2600" dirty="0"/>
              <a:t> - </a:t>
            </a:r>
            <a:r>
              <a:rPr lang="en-US" sz="2600" dirty="0" err="1"/>
              <a:t>lub</a:t>
            </a:r>
            <a:r>
              <a:rPr lang="en-US" sz="2600" dirty="0"/>
              <a:t> </a:t>
            </a:r>
            <a:r>
              <a:rPr lang="en-US" sz="2600" dirty="0" err="1"/>
              <a:t>domniemania</a:t>
            </a:r>
            <a:r>
              <a:rPr lang="en-US" sz="2600" dirty="0"/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F1C3A4-51C5-4FD2-98CA-29C858AA972E}"/>
              </a:ext>
            </a:extLst>
          </p:cNvPr>
          <p:cNvSpPr txBox="1">
            <a:spLocks/>
          </p:cNvSpPr>
          <p:nvPr/>
        </p:nvSpPr>
        <p:spPr>
          <a:xfrm>
            <a:off x="771726" y="417564"/>
            <a:ext cx="10700239" cy="669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Włamania celem kradzieży danych</a:t>
            </a:r>
            <a:endParaRPr lang="en-US" sz="435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3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7101</TotalTime>
  <Words>5516</Words>
  <Application>Microsoft Office PowerPoint</Application>
  <PresentationFormat>Widescreen</PresentationFormat>
  <Paragraphs>456</Paragraphs>
  <Slides>72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Consolas</vt:lpstr>
      <vt:lpstr>Times New Roman</vt:lpstr>
      <vt:lpstr>Office Theme</vt:lpstr>
      <vt:lpstr>Wykrywanie i reagowanie na incydenty bezpieczeństwa</vt:lpstr>
      <vt:lpstr>PowerPoint Presentation</vt:lpstr>
      <vt:lpstr>PowerPoint Presentation</vt:lpstr>
      <vt:lpstr>Wyciek danych (ang. data breach)</vt:lpstr>
      <vt:lpstr>Potencjalny wyciek danych</vt:lpstr>
      <vt:lpstr>Potencjalny wyciek danych - reakcja</vt:lpstr>
      <vt:lpstr>Potencjalny wyciek danych - reakcja</vt:lpstr>
      <vt:lpstr>Włamania celem kradzieży danych</vt:lpstr>
      <vt:lpstr>PowerPoint Presentation</vt:lpstr>
      <vt:lpstr>Przykład - Mariott breach</vt:lpstr>
      <vt:lpstr>Mariott breach - konkluzje</vt:lpstr>
      <vt:lpstr>Inne przykłady</vt:lpstr>
      <vt:lpstr>Botnet</vt:lpstr>
      <vt:lpstr>PowerPoint Presentation</vt:lpstr>
      <vt:lpstr>Botnet</vt:lpstr>
      <vt:lpstr>DDoS</vt:lpstr>
      <vt:lpstr>Przykład - Mirai</vt:lpstr>
      <vt:lpstr>Ataki na klientów systemów płatniczych - trojany bankowe</vt:lpstr>
      <vt:lpstr>Przykład - Grandoreio</vt:lpstr>
      <vt:lpstr>Przykład - Grandoreio</vt:lpstr>
      <vt:lpstr>Bezpośrednie ataki na instytucje finansowe</vt:lpstr>
      <vt:lpstr>Bezpośrednie ataki na instytucje finansowe - Bangladesh 2016</vt:lpstr>
      <vt:lpstr>Bezpośrednie ataki na instytucje finansowe</vt:lpstr>
      <vt:lpstr>Coinmining</vt:lpstr>
      <vt:lpstr>Coinmining - LemonDuck</vt:lpstr>
      <vt:lpstr>Adware</vt:lpstr>
      <vt:lpstr>Adware - przykład</vt:lpstr>
      <vt:lpstr>Ekosystem e-crime</vt:lpstr>
      <vt:lpstr>Ekosystem e-crime</vt:lpstr>
      <vt:lpstr>Ekosystem e-crime</vt:lpstr>
      <vt:lpstr>Ekosystem e-crime</vt:lpstr>
      <vt:lpstr>Ekosystem e-crime</vt:lpstr>
      <vt:lpstr>"Adware" -&gt; Spyware -&gt; Malware</vt:lpstr>
      <vt:lpstr>Ransomware</vt:lpstr>
      <vt:lpstr>Ransomware</vt:lpstr>
      <vt:lpstr>Ransomware as a Service (RaaS)</vt:lpstr>
      <vt:lpstr>Ransomware - Ryuk</vt:lpstr>
      <vt:lpstr>Ransomware - Ryuk - aktualny algorytm działania operatorów</vt:lpstr>
      <vt:lpstr>Ransomware &amp; double extortion</vt:lpstr>
      <vt:lpstr>Pierwszy oficjalnie odnotowany zgon spowodowany Ransomware</vt:lpstr>
      <vt:lpstr>Sextortion</vt:lpstr>
      <vt:lpstr>Sextortion - przykład</vt:lpstr>
      <vt:lpstr>Business Email Compromise</vt:lpstr>
      <vt:lpstr>Business Email Compromise - przykład</vt:lpstr>
      <vt:lpstr>Supply chain compromise – SolarWinds</vt:lpstr>
      <vt:lpstr>Supply chain compromise -  smartfony z preinstalowanym  malware</vt:lpstr>
      <vt:lpstr>Supply chain compromise -  malware w oprogramowaniu  podatkowym</vt:lpstr>
      <vt:lpstr>Watering hole attacks with 0days - przykład</vt:lpstr>
      <vt:lpstr>Stuxnet</vt:lpstr>
      <vt:lpstr>Stuxnet</vt:lpstr>
      <vt:lpstr>US Colonial Pipeline</vt:lpstr>
      <vt:lpstr>Trendy, statystyki, metryki</vt:lpstr>
      <vt:lpstr>Podstawowe metryki</vt:lpstr>
      <vt:lpstr>Trendy incydentów i zagrożeń - 2018-2020 - włamania z wykorzystaniem malware</vt:lpstr>
      <vt:lpstr>Trendy incydentów i zagrożeń - 2018-2020 - włamania z wykorzystaniem malware</vt:lpstr>
      <vt:lpstr>Trendy incydentów i zagrożeń - 2020 - breakout time</vt:lpstr>
      <vt:lpstr>Trendy incydentów i zagrożeń - 2018-2021 - breakout time</vt:lpstr>
      <vt:lpstr>Trendy incydentów i zagrożeń - median dwell time</vt:lpstr>
      <vt:lpstr>Aktorzy zagrożeń z różnych  perspektyw</vt:lpstr>
      <vt:lpstr>Aktorzy zagrożeń z różnych  perspektyw</vt:lpstr>
      <vt:lpstr>Aktorzy zagrożeń z różnych  perspektyw</vt:lpstr>
      <vt:lpstr>Aktorzy zagrożeń z różnych  perspektyw</vt:lpstr>
      <vt:lpstr>Aktorzy zagrożeń z różnych  perspektyw</vt:lpstr>
      <vt:lpstr>Aktorzy zagrożeń z różnych  perspektyw</vt:lpstr>
      <vt:lpstr>Aktorzy zagrożeń z różnych  perspektyw</vt:lpstr>
      <vt:lpstr>Aktorzy zagrożeń z różnych  perspektyw</vt:lpstr>
      <vt:lpstr>Aktorzy zagrożeń - APT - kilka ciekawych raportów</vt:lpstr>
      <vt:lpstr>Włamanie do Centrum Informacji Gospodarczej w 1997</vt:lpstr>
      <vt:lpstr>2022 – konflikt Rosja - Ukraina</vt:lpstr>
      <vt:lpstr>WEF Cyberpandemic &amp; Cyberpolygon</vt:lpstr>
      <vt:lpstr>PowerPoint Presentation</vt:lpstr>
      <vt:lpstr>Źródła użytych grafik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Wykrywanie i reagowanie na incydenty bezpieczeństwa</dc:title>
  <dc:creator>Julian Horoszkiewicz</dc:creator>
  <cp:lastModifiedBy>Julian</cp:lastModifiedBy>
  <cp:revision>764</cp:revision>
  <dcterms:created xsi:type="dcterms:W3CDTF">2020-02-01T16:36:23Z</dcterms:created>
  <dcterms:modified xsi:type="dcterms:W3CDTF">2022-04-18T06:31:59Z</dcterms:modified>
</cp:coreProperties>
</file>